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DAC9EE77-34ED-4912-8B2E-C462FA7F160C}">
          <p14:sldIdLst>
            <p14:sldId id="256"/>
            <p14:sldId id="257"/>
            <p14:sldId id="258"/>
            <p14:sldId id="259"/>
            <p14:sldId id="260"/>
          </p14:sldIdLst>
        </p14:section>
        <p14:section name="Untitled Section" id="{23F42CAA-D677-4EE6-A286-43E7431F9803}">
          <p14:sldIdLst>
            <p14:sldId id="261"/>
            <p14:sldId id="262"/>
            <p14:sldId id="263"/>
            <p14:sldId id="264"/>
            <p14:sldId id="265"/>
            <p14:sldId id="266"/>
            <p14:sldId id="267"/>
            <p14:sldId id="268"/>
            <p14:sldId id="269"/>
            <p14:sldId id="270"/>
            <p14:sldId id="271"/>
            <p14:sldId id="272"/>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007635"/>
    <a:srgbClr val="AD641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21" autoAdjust="0"/>
    <p:restoredTop sz="94660"/>
  </p:normalViewPr>
  <p:slideViewPr>
    <p:cSldViewPr>
      <p:cViewPr varScale="1">
        <p:scale>
          <a:sx n="65" d="100"/>
          <a:sy n="65" d="100"/>
        </p:scale>
        <p:origin x="-1548"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PH"/>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81C70C2-FDCF-4EA5-BFF7-D76448617EFA}" type="datetimeFigureOut">
              <a:rPr lang="en-PH" smtClean="0"/>
              <a:t>6/28/2012</a:t>
            </a:fld>
            <a:endParaRPr lang="en-PH"/>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PH"/>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PH"/>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76BB571-DD60-4696-B496-F4547F2B4F3A}" type="slidenum">
              <a:rPr lang="en-PH" smtClean="0"/>
              <a:t>‹#›</a:t>
            </a:fld>
            <a:endParaRPr lang="en-PH"/>
          </a:p>
        </p:txBody>
      </p:sp>
    </p:spTree>
    <p:extLst>
      <p:ext uri="{BB962C8B-B14F-4D97-AF65-F5344CB8AC3E}">
        <p14:creationId xmlns:p14="http://schemas.microsoft.com/office/powerpoint/2010/main" val="37525991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9AB4858A-BD67-4011-A019-D6C11633CB9A}" type="datetimeFigureOut">
              <a:rPr lang="en-PH" smtClean="0"/>
              <a:t>6/28/2012</a:t>
            </a:fld>
            <a:endParaRPr lang="en-PH"/>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PH"/>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602785F3-A73B-47AD-829F-0386013D6D88}" type="slidenum">
              <a:rPr lang="en-PH" smtClean="0"/>
              <a:t>‹#›</a:t>
            </a:fld>
            <a:endParaRPr lang="en-PH"/>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AB4858A-BD67-4011-A019-D6C11633CB9A}" type="datetimeFigureOut">
              <a:rPr lang="en-PH" smtClean="0"/>
              <a:t>6/28/2012</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602785F3-A73B-47AD-829F-0386013D6D88}" type="slidenum">
              <a:rPr lang="en-PH" smtClean="0"/>
              <a:t>‹#›</a:t>
            </a:fld>
            <a:endParaRPr lang="en-PH"/>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AB4858A-BD67-4011-A019-D6C11633CB9A}" type="datetimeFigureOut">
              <a:rPr lang="en-PH" smtClean="0"/>
              <a:t>6/28/2012</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602785F3-A73B-47AD-829F-0386013D6D88}" type="slidenum">
              <a:rPr lang="en-PH" smtClean="0"/>
              <a:t>‹#›</a:t>
            </a:fld>
            <a:endParaRPr lang="en-PH"/>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AB4858A-BD67-4011-A019-D6C11633CB9A}" type="datetimeFigureOut">
              <a:rPr lang="en-PH" smtClean="0"/>
              <a:t>6/28/2012</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602785F3-A73B-47AD-829F-0386013D6D88}" type="slidenum">
              <a:rPr lang="en-PH" smtClean="0"/>
              <a:t>‹#›</a:t>
            </a:fld>
            <a:endParaRPr lang="en-PH"/>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AB4858A-BD67-4011-A019-D6C11633CB9A}" type="datetimeFigureOut">
              <a:rPr lang="en-PH" smtClean="0"/>
              <a:t>6/28/2012</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602785F3-A73B-47AD-829F-0386013D6D88}" type="slidenum">
              <a:rPr lang="en-PH" smtClean="0"/>
              <a:t>‹#›</a:t>
            </a:fld>
            <a:endParaRPr lang="en-PH"/>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9AB4858A-BD67-4011-A019-D6C11633CB9A}" type="datetimeFigureOut">
              <a:rPr lang="en-PH" smtClean="0"/>
              <a:t>6/28/2012</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602785F3-A73B-47AD-829F-0386013D6D88}" type="slidenum">
              <a:rPr lang="en-PH" smtClean="0"/>
              <a:t>‹#›</a:t>
            </a:fld>
            <a:endParaRPr lang="en-PH"/>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AB4858A-BD67-4011-A019-D6C11633CB9A}" type="datetimeFigureOut">
              <a:rPr lang="en-PH" smtClean="0"/>
              <a:t>6/28/2012</a:t>
            </a:fld>
            <a:endParaRPr lang="en-PH"/>
          </a:p>
        </p:txBody>
      </p:sp>
      <p:sp>
        <p:nvSpPr>
          <p:cNvPr id="8" name="Footer Placeholder 7"/>
          <p:cNvSpPr>
            <a:spLocks noGrp="1"/>
          </p:cNvSpPr>
          <p:nvPr>
            <p:ph type="ftr" sz="quarter" idx="11"/>
          </p:nvPr>
        </p:nvSpPr>
        <p:spPr/>
        <p:txBody>
          <a:bodyPr/>
          <a:lstStyle/>
          <a:p>
            <a:endParaRPr lang="en-PH"/>
          </a:p>
        </p:txBody>
      </p:sp>
      <p:sp>
        <p:nvSpPr>
          <p:cNvPr id="9" name="Slide Number Placeholder 8"/>
          <p:cNvSpPr>
            <a:spLocks noGrp="1"/>
          </p:cNvSpPr>
          <p:nvPr>
            <p:ph type="sldNum" sz="quarter" idx="12"/>
          </p:nvPr>
        </p:nvSpPr>
        <p:spPr/>
        <p:txBody>
          <a:bodyPr/>
          <a:lstStyle/>
          <a:p>
            <a:fld id="{602785F3-A73B-47AD-829F-0386013D6D88}" type="slidenum">
              <a:rPr lang="en-PH" smtClean="0"/>
              <a:t>‹#›</a:t>
            </a:fld>
            <a:endParaRPr lang="en-PH"/>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AB4858A-BD67-4011-A019-D6C11633CB9A}" type="datetimeFigureOut">
              <a:rPr lang="en-PH" smtClean="0"/>
              <a:t>6/28/2012</a:t>
            </a:fld>
            <a:endParaRPr lang="en-PH"/>
          </a:p>
        </p:txBody>
      </p:sp>
      <p:sp>
        <p:nvSpPr>
          <p:cNvPr id="4" name="Footer Placeholder 3"/>
          <p:cNvSpPr>
            <a:spLocks noGrp="1"/>
          </p:cNvSpPr>
          <p:nvPr>
            <p:ph type="ftr" sz="quarter" idx="11"/>
          </p:nvPr>
        </p:nvSpPr>
        <p:spPr/>
        <p:txBody>
          <a:bodyPr/>
          <a:lstStyle/>
          <a:p>
            <a:endParaRPr lang="en-PH"/>
          </a:p>
        </p:txBody>
      </p:sp>
      <p:sp>
        <p:nvSpPr>
          <p:cNvPr id="5" name="Slide Number Placeholder 4"/>
          <p:cNvSpPr>
            <a:spLocks noGrp="1"/>
          </p:cNvSpPr>
          <p:nvPr>
            <p:ph type="sldNum" sz="quarter" idx="12"/>
          </p:nvPr>
        </p:nvSpPr>
        <p:spPr/>
        <p:txBody>
          <a:bodyPr/>
          <a:lstStyle/>
          <a:p>
            <a:fld id="{602785F3-A73B-47AD-829F-0386013D6D88}" type="slidenum">
              <a:rPr lang="en-PH" smtClean="0"/>
              <a:t>‹#›</a:t>
            </a:fld>
            <a:endParaRPr lang="en-PH"/>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B4858A-BD67-4011-A019-D6C11633CB9A}" type="datetimeFigureOut">
              <a:rPr lang="en-PH" smtClean="0"/>
              <a:t>6/28/2012</a:t>
            </a:fld>
            <a:endParaRPr lang="en-PH"/>
          </a:p>
        </p:txBody>
      </p:sp>
      <p:sp>
        <p:nvSpPr>
          <p:cNvPr id="3" name="Footer Placeholder 2"/>
          <p:cNvSpPr>
            <a:spLocks noGrp="1"/>
          </p:cNvSpPr>
          <p:nvPr>
            <p:ph type="ftr" sz="quarter" idx="11"/>
          </p:nvPr>
        </p:nvSpPr>
        <p:spPr/>
        <p:txBody>
          <a:bodyPr/>
          <a:lstStyle/>
          <a:p>
            <a:endParaRPr lang="en-PH"/>
          </a:p>
        </p:txBody>
      </p:sp>
      <p:sp>
        <p:nvSpPr>
          <p:cNvPr id="4" name="Slide Number Placeholder 3"/>
          <p:cNvSpPr>
            <a:spLocks noGrp="1"/>
          </p:cNvSpPr>
          <p:nvPr>
            <p:ph type="sldNum" sz="quarter" idx="12"/>
          </p:nvPr>
        </p:nvSpPr>
        <p:spPr/>
        <p:txBody>
          <a:bodyPr/>
          <a:lstStyle/>
          <a:p>
            <a:fld id="{602785F3-A73B-47AD-829F-0386013D6D88}" type="slidenum">
              <a:rPr lang="en-PH" smtClean="0"/>
              <a:t>‹#›</a:t>
            </a:fld>
            <a:endParaRPr lang="en-PH"/>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9AB4858A-BD67-4011-A019-D6C11633CB9A}" type="datetimeFigureOut">
              <a:rPr lang="en-PH" smtClean="0"/>
              <a:t>6/28/2012</a:t>
            </a:fld>
            <a:endParaRPr lang="en-PH"/>
          </a:p>
        </p:txBody>
      </p:sp>
      <p:sp>
        <p:nvSpPr>
          <p:cNvPr id="7" name="Slide Number Placeholder 6"/>
          <p:cNvSpPr>
            <a:spLocks noGrp="1"/>
          </p:cNvSpPr>
          <p:nvPr>
            <p:ph type="sldNum" sz="quarter" idx="12"/>
          </p:nvPr>
        </p:nvSpPr>
        <p:spPr/>
        <p:txBody>
          <a:bodyPr/>
          <a:lstStyle/>
          <a:p>
            <a:fld id="{602785F3-A73B-47AD-829F-0386013D6D88}" type="slidenum">
              <a:rPr lang="en-PH" smtClean="0"/>
              <a:t>‹#›</a:t>
            </a:fld>
            <a:endParaRPr lang="en-PH"/>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PH"/>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B4858A-BD67-4011-A019-D6C11633CB9A}" type="datetimeFigureOut">
              <a:rPr lang="en-PH" smtClean="0"/>
              <a:t>6/28/2012</a:t>
            </a:fld>
            <a:endParaRPr lang="en-PH"/>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PH"/>
          </a:p>
        </p:txBody>
      </p:sp>
      <p:sp>
        <p:nvSpPr>
          <p:cNvPr id="7" name="Slide Number Placeholder 6"/>
          <p:cNvSpPr>
            <a:spLocks noGrp="1"/>
          </p:cNvSpPr>
          <p:nvPr>
            <p:ph type="sldNum" sz="quarter" idx="12"/>
          </p:nvPr>
        </p:nvSpPr>
        <p:spPr/>
        <p:txBody>
          <a:bodyPr/>
          <a:lstStyle/>
          <a:p>
            <a:fld id="{602785F3-A73B-47AD-829F-0386013D6D88}" type="slidenum">
              <a:rPr lang="en-PH" smtClean="0"/>
              <a:t>‹#›</a:t>
            </a:fld>
            <a:endParaRPr lang="en-PH"/>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9AB4858A-BD67-4011-A019-D6C11633CB9A}" type="datetimeFigureOut">
              <a:rPr lang="en-PH" smtClean="0"/>
              <a:t>6/28/2012</a:t>
            </a:fld>
            <a:endParaRPr lang="en-PH"/>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PH"/>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602785F3-A73B-47AD-829F-0386013D6D88}" type="slidenum">
              <a:rPr lang="en-PH" smtClean="0"/>
              <a:t>‹#›</a:t>
            </a:fld>
            <a:endParaRPr lang="en-PH"/>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hyperlink" Target="http://transcriptionservicesindia.blogspot.com/2009_05_01_archive.html" TargetMode="External"/><Relationship Id="rId3" Type="http://schemas.openxmlformats.org/officeDocument/2006/relationships/hyperlink" Target="http://3.bp.blogspot.com/-ezTgmHkV354/TVtLC0lqojI/AAAAAAAABqc/aCW-kfrG1wY/s400/legal-transcriptionists.jpg" TargetMode="External"/><Relationship Id="rId7" Type="http://schemas.openxmlformats.org/officeDocument/2006/relationships/hyperlink" Target="http://transcriptionservicesindia.blogspot.com/2010_04_01_archive.html" TargetMode="External"/><Relationship Id="rId2" Type="http://schemas.openxmlformats.org/officeDocument/2006/relationships/hyperlink" Target="http://transcriptionservicesindia.blogspot.com/2011_02_01_archive.html" TargetMode="External"/><Relationship Id="rId1" Type="http://schemas.openxmlformats.org/officeDocument/2006/relationships/slideLayout" Target="../slideLayouts/slideLayout2.xml"/><Relationship Id="rId6" Type="http://schemas.openxmlformats.org/officeDocument/2006/relationships/hyperlink" Target="http://transcription4india.in/about" TargetMode="External"/><Relationship Id="rId5" Type="http://schemas.openxmlformats.org/officeDocument/2006/relationships/hyperlink" Target="http://www.ehow.com/info_8701624_advantages-disadvantages-inhouse-transcription.html" TargetMode="External"/><Relationship Id="rId4" Type="http://schemas.openxmlformats.org/officeDocument/2006/relationships/hyperlink" Target="http://4.bp.blogspot.com/_n16ZqBFWD2g/SZ96gW75x8I/AAAAAAAAAHM/K5Wa7_eUYhw/s400/40810.jpg"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PH" dirty="0"/>
          </a:p>
        </p:txBody>
      </p:sp>
      <p:sp>
        <p:nvSpPr>
          <p:cNvPr id="3" name="Subtitle 2"/>
          <p:cNvSpPr>
            <a:spLocks noGrp="1"/>
          </p:cNvSpPr>
          <p:nvPr>
            <p:ph type="subTitle" idx="1"/>
          </p:nvPr>
        </p:nvSpPr>
        <p:spPr/>
        <p:txBody>
          <a:bodyPr/>
          <a:lstStyle/>
          <a:p>
            <a:endParaRPr lang="en-PH"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95800" y="0"/>
            <a:ext cx="3886200" cy="5486400"/>
          </a:xfrm>
          <a:prstGeom prst="rect">
            <a:avLst/>
          </a:prstGeom>
        </p:spPr>
      </p:pic>
      <p:sp>
        <p:nvSpPr>
          <p:cNvPr id="8" name="TextBox 7"/>
          <p:cNvSpPr txBox="1"/>
          <p:nvPr/>
        </p:nvSpPr>
        <p:spPr>
          <a:xfrm>
            <a:off x="457200" y="80822"/>
            <a:ext cx="3810000" cy="6740307"/>
          </a:xfrm>
          <a:prstGeom prst="rect">
            <a:avLst/>
          </a:prstGeom>
          <a:noFill/>
        </p:spPr>
        <p:txBody>
          <a:bodyPr wrap="square" rtlCol="0">
            <a:spAutoFit/>
          </a:bodyPr>
          <a:lstStyle/>
          <a:p>
            <a:pPr algn="just"/>
            <a:r>
              <a:rPr lang="en-PH" b="1" dirty="0" smtClean="0"/>
              <a:t>Scenario 3</a:t>
            </a:r>
            <a:endParaRPr lang="en-PH" b="1" dirty="0"/>
          </a:p>
          <a:p>
            <a:pPr algn="just"/>
            <a:endParaRPr lang="en-PH" dirty="0" smtClean="0"/>
          </a:p>
          <a:p>
            <a:pPr algn="just"/>
            <a:r>
              <a:rPr lang="en-PH" i="1" u="sng" dirty="0"/>
              <a:t>Office </a:t>
            </a:r>
            <a:r>
              <a:rPr lang="en-PH" i="1" u="sng" dirty="0" smtClean="0"/>
              <a:t>Services</a:t>
            </a:r>
          </a:p>
          <a:p>
            <a:pPr algn="just"/>
            <a:endParaRPr lang="en-PH" dirty="0"/>
          </a:p>
          <a:p>
            <a:pPr algn="just"/>
            <a:r>
              <a:rPr lang="en-PH" dirty="0" err="1"/>
              <a:t>WorldSribe</a:t>
            </a:r>
            <a:r>
              <a:rPr lang="en-PH" dirty="0"/>
              <a:t> Technologies Limited (WSTL) is a Business Process Outsourcing (BPO) company that provides the industry’s fastest and most comprehensive written records of meetings, legal proceedings, and conferences. The firm employs 24 people, including six </a:t>
            </a:r>
            <a:r>
              <a:rPr lang="en-PH" dirty="0" err="1"/>
              <a:t>transcribers</a:t>
            </a:r>
            <a:r>
              <a:rPr lang="en-PH" dirty="0"/>
              <a:t>, but today only four of the </a:t>
            </a:r>
            <a:r>
              <a:rPr lang="en-PH" dirty="0" err="1"/>
              <a:t>transcribers</a:t>
            </a:r>
            <a:r>
              <a:rPr lang="en-PH" dirty="0"/>
              <a:t> are available. The </a:t>
            </a:r>
            <a:r>
              <a:rPr lang="en-PH" dirty="0" err="1"/>
              <a:t>transcriber’s</a:t>
            </a:r>
            <a:r>
              <a:rPr lang="en-PH" dirty="0"/>
              <a:t> job is to decipher tapes received from stenographers and recorders and create a written record. Accuracy and timeliness are critical elements of the </a:t>
            </a:r>
            <a:r>
              <a:rPr lang="en-PH" dirty="0" err="1"/>
              <a:t>transcriber’s</a:t>
            </a:r>
            <a:r>
              <a:rPr lang="en-PH" dirty="0"/>
              <a:t> work which under girds the firm’s success.</a:t>
            </a:r>
          </a:p>
          <a:p>
            <a:pPr algn="just"/>
            <a:endParaRPr lang="en-PH" dirty="0"/>
          </a:p>
        </p:txBody>
      </p:sp>
    </p:spTree>
    <p:extLst>
      <p:ext uri="{BB962C8B-B14F-4D97-AF65-F5344CB8AC3E}">
        <p14:creationId xmlns:p14="http://schemas.microsoft.com/office/powerpoint/2010/main" val="747350727"/>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819400"/>
            <a:ext cx="7162800" cy="3200400"/>
          </a:xfrm>
        </p:spPr>
        <p:txBody>
          <a:bodyPr>
            <a:normAutofit/>
          </a:bodyPr>
          <a:lstStyle/>
          <a:p>
            <a:r>
              <a:rPr lang="en-PH" sz="5400" i="1" dirty="0" smtClean="0">
                <a:solidFill>
                  <a:srgbClr val="0070C0"/>
                </a:solidFill>
                <a:latin typeface="Arial Rounded MT Bold" pitchFamily="34" charset="0"/>
              </a:rPr>
              <a:t>5.)</a:t>
            </a:r>
            <a:br>
              <a:rPr lang="en-PH" sz="5400" i="1" dirty="0" smtClean="0">
                <a:solidFill>
                  <a:srgbClr val="0070C0"/>
                </a:solidFill>
                <a:latin typeface="Arial Rounded MT Bold" pitchFamily="34" charset="0"/>
              </a:rPr>
            </a:br>
            <a:r>
              <a:rPr lang="en-PH" sz="5400" i="1" dirty="0">
                <a:solidFill>
                  <a:srgbClr val="0070C0"/>
                </a:solidFill>
                <a:latin typeface="Arial Rounded MT Bold" pitchFamily="34" charset="0"/>
              </a:rPr>
              <a:t>	</a:t>
            </a:r>
            <a:r>
              <a:rPr lang="en-PH" sz="5400" i="1" dirty="0" smtClean="0">
                <a:solidFill>
                  <a:srgbClr val="0070C0"/>
                </a:solidFill>
                <a:latin typeface="Arial Rounded MT Bold" pitchFamily="34" charset="0"/>
              </a:rPr>
              <a:t>Social 	Responsibility</a:t>
            </a:r>
            <a:endParaRPr lang="en-PH" sz="5400" i="1" dirty="0">
              <a:solidFill>
                <a:srgbClr val="0070C0"/>
              </a:solidFill>
              <a:latin typeface="Arial Rounded MT Bold" pitchFamily="34" charset="0"/>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95800" y="685800"/>
            <a:ext cx="3886200" cy="3810000"/>
          </a:xfrm>
        </p:spPr>
      </p:pic>
    </p:spTree>
    <p:extLst>
      <p:ext uri="{BB962C8B-B14F-4D97-AF65-F5344CB8AC3E}">
        <p14:creationId xmlns:p14="http://schemas.microsoft.com/office/powerpoint/2010/main" val="801042062"/>
      </p:ext>
    </p:extLst>
  </p:cSld>
  <p:clrMapOvr>
    <a:masterClrMapping/>
  </p:clrMapOvr>
  <mc:AlternateContent xmlns:mc="http://schemas.openxmlformats.org/markup-compatibility/2006">
    <mc:Choice xmlns:p14="http://schemas.microsoft.com/office/powerpoint/2010/main" Requires="p14">
      <p:transition spd="slow" p14:dur="3900">
        <p14:glitter pattern="hexago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8" presetClass="emph" presetSubtype="0" fill="hold" grpId="0" nodeType="clickEffect">
                                  <p:stCondLst>
                                    <p:cond delay="0"/>
                                  </p:stCondLst>
                                  <p:iterate type="lt">
                                    <p:tmPct val="4000"/>
                                  </p:iterate>
                                  <p:childTnLst>
                                    <p:set>
                                      <p:cBhvr override="childStyle">
                                        <p:cTn id="14" dur="500" fill="hold"/>
                                        <p:tgtEl>
                                          <p:spTgt spid="2"/>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PH"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762000"/>
            <a:ext cx="5029200" cy="5791200"/>
          </a:xfrm>
        </p:spPr>
      </p:pic>
    </p:spTree>
    <p:extLst>
      <p:ext uri="{BB962C8B-B14F-4D97-AF65-F5344CB8AC3E}">
        <p14:creationId xmlns:p14="http://schemas.microsoft.com/office/powerpoint/2010/main" val="250191251"/>
      </p:ext>
    </p:extLst>
  </p:cSld>
  <p:clrMapOvr>
    <a:masterClrMapping/>
  </p:clrMapOvr>
  <mc:AlternateContent xmlns:mc="http://schemas.openxmlformats.org/markup-compatibility/2006">
    <mc:Choice xmlns:p14="http://schemas.microsoft.com/office/powerpoint/2010/main" Requires="p14">
      <p:transition spd="slow" p14:dur="800">
        <p14:flythrough/>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PH"/>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144000" cy="6858000"/>
          </a:xfrm>
        </p:spPr>
      </p:pic>
    </p:spTree>
    <p:extLst>
      <p:ext uri="{BB962C8B-B14F-4D97-AF65-F5344CB8AC3E}">
        <p14:creationId xmlns:p14="http://schemas.microsoft.com/office/powerpoint/2010/main" val="3890036208"/>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PH"/>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95400" y="990600"/>
            <a:ext cx="6476999" cy="4876800"/>
          </a:xfrm>
        </p:spPr>
      </p:pic>
    </p:spTree>
    <p:extLst>
      <p:ext uri="{BB962C8B-B14F-4D97-AF65-F5344CB8AC3E}">
        <p14:creationId xmlns:p14="http://schemas.microsoft.com/office/powerpoint/2010/main" val="610518504"/>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PH"/>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480" y="1371600"/>
            <a:ext cx="9144000" cy="3962401"/>
          </a:xfrm>
        </p:spPr>
      </p:pic>
    </p:spTree>
    <p:extLst>
      <p:ext uri="{BB962C8B-B14F-4D97-AF65-F5344CB8AC3E}">
        <p14:creationId xmlns:p14="http://schemas.microsoft.com/office/powerpoint/2010/main" val="3605460410"/>
      </p:ext>
    </p:extLst>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PH"/>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342900"/>
            <a:ext cx="8229600" cy="6210300"/>
          </a:xfrm>
        </p:spPr>
      </p:pic>
    </p:spTree>
    <p:extLst>
      <p:ext uri="{BB962C8B-B14F-4D97-AF65-F5344CB8AC3E}">
        <p14:creationId xmlns:p14="http://schemas.microsoft.com/office/powerpoint/2010/main" val="3714138076"/>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505200"/>
            <a:ext cx="7024744" cy="2971800"/>
          </a:xfrm>
        </p:spPr>
        <p:txBody>
          <a:bodyPr>
            <a:normAutofit fontScale="90000"/>
          </a:bodyPr>
          <a:lstStyle/>
          <a:p>
            <a:pPr marL="285750" indent="-285750">
              <a:buFont typeface="Wingdings" pitchFamily="2" charset="2"/>
              <a:buChar char="Ø"/>
            </a:pPr>
            <a:r>
              <a:rPr lang="en-PH" sz="1600" dirty="0" smtClean="0">
                <a:solidFill>
                  <a:schemeClr val="tx1"/>
                </a:solidFill>
                <a:latin typeface="Times New Roman" pitchFamily="18" charset="0"/>
                <a:cs typeface="Times New Roman" pitchFamily="18" charset="0"/>
              </a:rPr>
              <a:t>CREDITS:</a:t>
            </a:r>
            <a:r>
              <a:rPr lang="en-PH" sz="1600" dirty="0">
                <a:solidFill>
                  <a:schemeClr val="tx1"/>
                </a:solidFill>
                <a:latin typeface="Times New Roman" pitchFamily="18" charset="0"/>
                <a:cs typeface="Times New Roman" pitchFamily="18" charset="0"/>
              </a:rPr>
              <a:t/>
            </a:r>
            <a:br>
              <a:rPr lang="en-PH" sz="1600" dirty="0">
                <a:solidFill>
                  <a:schemeClr val="tx1"/>
                </a:solidFill>
                <a:latin typeface="Times New Roman" pitchFamily="18" charset="0"/>
                <a:cs typeface="Times New Roman" pitchFamily="18" charset="0"/>
              </a:rPr>
            </a:br>
            <a:r>
              <a:rPr lang="en-PH" sz="1600" dirty="0" smtClean="0">
                <a:solidFill>
                  <a:schemeClr val="tx1"/>
                </a:solidFill>
                <a:latin typeface="Times New Roman" pitchFamily="18" charset="0"/>
                <a:cs typeface="Times New Roman" pitchFamily="18" charset="0"/>
              </a:rPr>
              <a:t/>
            </a:r>
            <a:br>
              <a:rPr lang="en-PH" sz="1600" dirty="0" smtClean="0">
                <a:solidFill>
                  <a:schemeClr val="tx1"/>
                </a:solidFill>
                <a:latin typeface="Times New Roman" pitchFamily="18" charset="0"/>
                <a:cs typeface="Times New Roman" pitchFamily="18" charset="0"/>
              </a:rPr>
            </a:br>
            <a:r>
              <a:rPr lang="en-PH" sz="1600" dirty="0" smtClean="0">
                <a:solidFill>
                  <a:schemeClr val="tx1"/>
                </a:solidFill>
                <a:latin typeface="Times New Roman" pitchFamily="18" charset="0"/>
                <a:cs typeface="Times New Roman" pitchFamily="18" charset="0"/>
                <a:hlinkClick r:id="rId2"/>
              </a:rPr>
              <a:t>http</a:t>
            </a:r>
            <a:r>
              <a:rPr lang="en-PH" sz="1600" dirty="0">
                <a:solidFill>
                  <a:schemeClr val="tx1"/>
                </a:solidFill>
                <a:latin typeface="Times New Roman" pitchFamily="18" charset="0"/>
                <a:cs typeface="Times New Roman" pitchFamily="18" charset="0"/>
                <a:hlinkClick r:id="rId2"/>
              </a:rPr>
              <a:t>://</a:t>
            </a:r>
            <a:r>
              <a:rPr lang="en-PH" sz="1600" dirty="0" smtClean="0">
                <a:solidFill>
                  <a:schemeClr val="tx1"/>
                </a:solidFill>
                <a:latin typeface="Times New Roman" pitchFamily="18" charset="0"/>
                <a:cs typeface="Times New Roman" pitchFamily="18" charset="0"/>
                <a:hlinkClick r:id="rId2"/>
              </a:rPr>
              <a:t>transcriptionservicesindia.blogspot.com/2011_02_01_archive.html</a:t>
            </a:r>
            <a:r>
              <a:rPr lang="en-PH" sz="1600" dirty="0">
                <a:solidFill>
                  <a:schemeClr val="tx1"/>
                </a:solidFill>
                <a:latin typeface="Times New Roman" pitchFamily="18" charset="0"/>
                <a:cs typeface="Times New Roman" pitchFamily="18" charset="0"/>
              </a:rPr>
              <a:t/>
            </a:r>
            <a:br>
              <a:rPr lang="en-PH" sz="1600" dirty="0">
                <a:solidFill>
                  <a:schemeClr val="tx1"/>
                </a:solidFill>
                <a:latin typeface="Times New Roman" pitchFamily="18" charset="0"/>
                <a:cs typeface="Times New Roman" pitchFamily="18" charset="0"/>
              </a:rPr>
            </a:br>
            <a:r>
              <a:rPr lang="en-PH" sz="1600" dirty="0" smtClean="0">
                <a:solidFill>
                  <a:schemeClr val="tx1"/>
                </a:solidFill>
                <a:latin typeface="Times New Roman" pitchFamily="18" charset="0"/>
                <a:cs typeface="Times New Roman" pitchFamily="18" charset="0"/>
              </a:rPr>
              <a:t/>
            </a:r>
            <a:br>
              <a:rPr lang="en-PH" sz="1600" dirty="0" smtClean="0">
                <a:solidFill>
                  <a:schemeClr val="tx1"/>
                </a:solidFill>
                <a:latin typeface="Times New Roman" pitchFamily="18" charset="0"/>
                <a:cs typeface="Times New Roman" pitchFamily="18" charset="0"/>
              </a:rPr>
            </a:br>
            <a:r>
              <a:rPr lang="en-PH" sz="1600" dirty="0" smtClean="0">
                <a:solidFill>
                  <a:schemeClr val="tx1"/>
                </a:solidFill>
                <a:latin typeface="Times New Roman" pitchFamily="18" charset="0"/>
                <a:cs typeface="Times New Roman" pitchFamily="18" charset="0"/>
                <a:hlinkClick r:id="rId3"/>
              </a:rPr>
              <a:t>http</a:t>
            </a:r>
            <a:r>
              <a:rPr lang="en-PH" sz="1600" dirty="0">
                <a:solidFill>
                  <a:schemeClr val="tx1"/>
                </a:solidFill>
                <a:latin typeface="Times New Roman" pitchFamily="18" charset="0"/>
                <a:cs typeface="Times New Roman" pitchFamily="18" charset="0"/>
                <a:hlinkClick r:id="rId3"/>
              </a:rPr>
              <a:t>://3.bp.blogspot.com/-</a:t>
            </a:r>
            <a:r>
              <a:rPr lang="en-PH" sz="1600" dirty="0" smtClean="0">
                <a:solidFill>
                  <a:schemeClr val="tx1"/>
                </a:solidFill>
                <a:latin typeface="Times New Roman" pitchFamily="18" charset="0"/>
                <a:cs typeface="Times New Roman" pitchFamily="18" charset="0"/>
                <a:hlinkClick r:id="rId3"/>
              </a:rPr>
              <a:t>ezTgmHkV354/TVtLC0lqojI/AAAAAAAABqc/aCW-</a:t>
            </a:r>
            <a:br>
              <a:rPr lang="en-PH" sz="1600" dirty="0" smtClean="0">
                <a:solidFill>
                  <a:schemeClr val="tx1"/>
                </a:solidFill>
                <a:latin typeface="Times New Roman" pitchFamily="18" charset="0"/>
                <a:cs typeface="Times New Roman" pitchFamily="18" charset="0"/>
                <a:hlinkClick r:id="rId3"/>
              </a:rPr>
            </a:br>
            <a:r>
              <a:rPr lang="en-PH" sz="1600" dirty="0" smtClean="0">
                <a:solidFill>
                  <a:schemeClr val="tx1"/>
                </a:solidFill>
                <a:latin typeface="Times New Roman" pitchFamily="18" charset="0"/>
                <a:cs typeface="Times New Roman" pitchFamily="18" charset="0"/>
                <a:hlinkClick r:id="rId3"/>
              </a:rPr>
              <a:t>kfrG1wY/s400/legal-transcriptionists.jpg</a:t>
            </a:r>
            <a:r>
              <a:rPr lang="en-PH" sz="1600" dirty="0">
                <a:solidFill>
                  <a:schemeClr val="tx1"/>
                </a:solidFill>
                <a:latin typeface="Times New Roman" pitchFamily="18" charset="0"/>
                <a:cs typeface="Times New Roman" pitchFamily="18" charset="0"/>
              </a:rPr>
              <a:t/>
            </a:r>
            <a:br>
              <a:rPr lang="en-PH" sz="1600" dirty="0">
                <a:solidFill>
                  <a:schemeClr val="tx1"/>
                </a:solidFill>
                <a:latin typeface="Times New Roman" pitchFamily="18" charset="0"/>
                <a:cs typeface="Times New Roman" pitchFamily="18" charset="0"/>
              </a:rPr>
            </a:br>
            <a:r>
              <a:rPr lang="en-PH" sz="1600" dirty="0" smtClean="0">
                <a:solidFill>
                  <a:schemeClr val="tx1"/>
                </a:solidFill>
                <a:latin typeface="Times New Roman" pitchFamily="18" charset="0"/>
                <a:cs typeface="Times New Roman" pitchFamily="18" charset="0"/>
              </a:rPr>
              <a:t/>
            </a:r>
            <a:br>
              <a:rPr lang="en-PH" sz="1600" dirty="0" smtClean="0">
                <a:solidFill>
                  <a:schemeClr val="tx1"/>
                </a:solidFill>
                <a:latin typeface="Times New Roman" pitchFamily="18" charset="0"/>
                <a:cs typeface="Times New Roman" pitchFamily="18" charset="0"/>
              </a:rPr>
            </a:br>
            <a:r>
              <a:rPr lang="en-PH" sz="1600" dirty="0" smtClean="0">
                <a:solidFill>
                  <a:schemeClr val="tx1"/>
                </a:solidFill>
                <a:latin typeface="Times New Roman" pitchFamily="18" charset="0"/>
                <a:cs typeface="Times New Roman" pitchFamily="18" charset="0"/>
              </a:rPr>
              <a:t>http</a:t>
            </a:r>
            <a:r>
              <a:rPr lang="en-PH" sz="1600" dirty="0">
                <a:solidFill>
                  <a:schemeClr val="tx1"/>
                </a:solidFill>
                <a:latin typeface="Times New Roman" pitchFamily="18" charset="0"/>
                <a:cs typeface="Times New Roman" pitchFamily="18" charset="0"/>
              </a:rPr>
              <a:t>://onlinejobworkers.com/companies-hiring-home-job-medical-transcriptionists/</a:t>
            </a:r>
            <a:br>
              <a:rPr lang="en-PH" sz="1600" dirty="0">
                <a:solidFill>
                  <a:schemeClr val="tx1"/>
                </a:solidFill>
                <a:latin typeface="Times New Roman" pitchFamily="18" charset="0"/>
                <a:cs typeface="Times New Roman" pitchFamily="18" charset="0"/>
              </a:rPr>
            </a:br>
            <a:r>
              <a:rPr lang="en-PH" sz="1600" dirty="0" smtClean="0">
                <a:solidFill>
                  <a:schemeClr val="tx1"/>
                </a:solidFill>
                <a:latin typeface="Times New Roman" pitchFamily="18" charset="0"/>
                <a:cs typeface="Times New Roman" pitchFamily="18" charset="0"/>
              </a:rPr>
              <a:t/>
            </a:r>
            <a:br>
              <a:rPr lang="en-PH" sz="1600" dirty="0" smtClean="0">
                <a:solidFill>
                  <a:schemeClr val="tx1"/>
                </a:solidFill>
                <a:latin typeface="Times New Roman" pitchFamily="18" charset="0"/>
                <a:cs typeface="Times New Roman" pitchFamily="18" charset="0"/>
              </a:rPr>
            </a:br>
            <a:r>
              <a:rPr lang="en-PH" sz="1600" dirty="0" smtClean="0">
                <a:solidFill>
                  <a:schemeClr val="tx1"/>
                </a:solidFill>
                <a:latin typeface="Times New Roman" pitchFamily="18" charset="0"/>
                <a:cs typeface="Times New Roman" pitchFamily="18" charset="0"/>
              </a:rPr>
              <a:t>http</a:t>
            </a:r>
            <a:r>
              <a:rPr lang="en-PH" sz="1600" dirty="0">
                <a:solidFill>
                  <a:schemeClr val="tx1"/>
                </a:solidFill>
                <a:latin typeface="Times New Roman" pitchFamily="18" charset="0"/>
                <a:cs typeface="Times New Roman" pitchFamily="18" charset="0"/>
              </a:rPr>
              <a:t>://onlinejobworkers.com/quicktate/</a:t>
            </a:r>
            <a:br>
              <a:rPr lang="en-PH" sz="1600" dirty="0">
                <a:solidFill>
                  <a:schemeClr val="tx1"/>
                </a:solidFill>
                <a:latin typeface="Times New Roman" pitchFamily="18" charset="0"/>
                <a:cs typeface="Times New Roman" pitchFamily="18" charset="0"/>
              </a:rPr>
            </a:br>
            <a:r>
              <a:rPr lang="en-PH" sz="1600" dirty="0" smtClean="0">
                <a:solidFill>
                  <a:schemeClr val="tx1"/>
                </a:solidFill>
                <a:latin typeface="Times New Roman" pitchFamily="18" charset="0"/>
                <a:cs typeface="Times New Roman" pitchFamily="18" charset="0"/>
              </a:rPr>
              <a:t/>
            </a:r>
            <a:br>
              <a:rPr lang="en-PH" sz="1600" dirty="0" smtClean="0">
                <a:solidFill>
                  <a:schemeClr val="tx1"/>
                </a:solidFill>
                <a:latin typeface="Times New Roman" pitchFamily="18" charset="0"/>
                <a:cs typeface="Times New Roman" pitchFamily="18" charset="0"/>
              </a:rPr>
            </a:br>
            <a:r>
              <a:rPr lang="en-PH" sz="1600" dirty="0" smtClean="0">
                <a:solidFill>
                  <a:schemeClr val="tx1"/>
                </a:solidFill>
                <a:latin typeface="Times New Roman" pitchFamily="18" charset="0"/>
                <a:cs typeface="Times New Roman" pitchFamily="18" charset="0"/>
                <a:hlinkClick r:id="rId4"/>
              </a:rPr>
              <a:t>http</a:t>
            </a:r>
            <a:r>
              <a:rPr lang="en-PH" sz="1600" dirty="0">
                <a:solidFill>
                  <a:schemeClr val="tx1"/>
                </a:solidFill>
                <a:latin typeface="Times New Roman" pitchFamily="18" charset="0"/>
                <a:cs typeface="Times New Roman" pitchFamily="18" charset="0"/>
                <a:hlinkClick r:id="rId4"/>
              </a:rPr>
              <a:t>://4.bp.blogspot.com/_</a:t>
            </a:r>
            <a:r>
              <a:rPr lang="en-PH" sz="1600" dirty="0" smtClean="0">
                <a:solidFill>
                  <a:schemeClr val="tx1"/>
                </a:solidFill>
                <a:latin typeface="Times New Roman" pitchFamily="18" charset="0"/>
                <a:cs typeface="Times New Roman" pitchFamily="18" charset="0"/>
                <a:hlinkClick r:id="rId4"/>
              </a:rPr>
              <a:t>n16ZqBFWD2g/SZ96gW75x8I/AAAAAAAAAHM/K5Wa7_eUYhw/s400/40810.jpg</a:t>
            </a:r>
            <a:r>
              <a:rPr lang="en-PH" sz="1600" dirty="0">
                <a:solidFill>
                  <a:schemeClr val="tx1"/>
                </a:solidFill>
                <a:latin typeface="Times New Roman" pitchFamily="18" charset="0"/>
                <a:cs typeface="Times New Roman" pitchFamily="18" charset="0"/>
              </a:rPr>
              <a:t/>
            </a:r>
            <a:br>
              <a:rPr lang="en-PH" sz="1600" dirty="0">
                <a:solidFill>
                  <a:schemeClr val="tx1"/>
                </a:solidFill>
                <a:latin typeface="Times New Roman" pitchFamily="18" charset="0"/>
                <a:cs typeface="Times New Roman" pitchFamily="18" charset="0"/>
              </a:rPr>
            </a:br>
            <a:r>
              <a:rPr lang="en-PH" sz="1600" dirty="0" smtClean="0">
                <a:solidFill>
                  <a:schemeClr val="tx1"/>
                </a:solidFill>
                <a:latin typeface="Times New Roman" pitchFamily="18" charset="0"/>
                <a:cs typeface="Times New Roman" pitchFamily="18" charset="0"/>
              </a:rPr>
              <a:t/>
            </a:r>
            <a:br>
              <a:rPr lang="en-PH" sz="1600" dirty="0" smtClean="0">
                <a:solidFill>
                  <a:schemeClr val="tx1"/>
                </a:solidFill>
                <a:latin typeface="Times New Roman" pitchFamily="18" charset="0"/>
                <a:cs typeface="Times New Roman" pitchFamily="18" charset="0"/>
              </a:rPr>
            </a:br>
            <a:r>
              <a:rPr lang="en-PH" sz="1600" dirty="0" smtClean="0">
                <a:solidFill>
                  <a:schemeClr val="tx1"/>
                </a:solidFill>
                <a:latin typeface="Times New Roman" pitchFamily="18" charset="0"/>
                <a:cs typeface="Times New Roman" pitchFamily="18" charset="0"/>
                <a:hlinkClick r:id="rId5"/>
              </a:rPr>
              <a:t>http</a:t>
            </a:r>
            <a:r>
              <a:rPr lang="en-PH" sz="1600" dirty="0">
                <a:solidFill>
                  <a:schemeClr val="tx1"/>
                </a:solidFill>
                <a:latin typeface="Times New Roman" pitchFamily="18" charset="0"/>
                <a:cs typeface="Times New Roman" pitchFamily="18" charset="0"/>
                <a:hlinkClick r:id="rId5"/>
              </a:rPr>
              <a:t>://</a:t>
            </a:r>
            <a:r>
              <a:rPr lang="en-PH" sz="1600" dirty="0" smtClean="0">
                <a:solidFill>
                  <a:schemeClr val="tx1"/>
                </a:solidFill>
                <a:latin typeface="Times New Roman" pitchFamily="18" charset="0"/>
                <a:cs typeface="Times New Roman" pitchFamily="18" charset="0"/>
                <a:hlinkClick r:id="rId5"/>
              </a:rPr>
              <a:t>www.ehow.com/info_8701624_advantages-disadvantages-inhouse-transcription.html</a:t>
            </a:r>
            <a:r>
              <a:rPr lang="en-PH" sz="1600" dirty="0">
                <a:solidFill>
                  <a:schemeClr val="tx1"/>
                </a:solidFill>
                <a:latin typeface="Times New Roman" pitchFamily="18" charset="0"/>
                <a:cs typeface="Times New Roman" pitchFamily="18" charset="0"/>
              </a:rPr>
              <a:t/>
            </a:r>
            <a:br>
              <a:rPr lang="en-PH" sz="1600" dirty="0">
                <a:solidFill>
                  <a:schemeClr val="tx1"/>
                </a:solidFill>
                <a:latin typeface="Times New Roman" pitchFamily="18" charset="0"/>
                <a:cs typeface="Times New Roman" pitchFamily="18" charset="0"/>
              </a:rPr>
            </a:br>
            <a:r>
              <a:rPr lang="en-PH" sz="1600" dirty="0" smtClean="0">
                <a:solidFill>
                  <a:schemeClr val="tx1"/>
                </a:solidFill>
                <a:latin typeface="Times New Roman" pitchFamily="18" charset="0"/>
                <a:cs typeface="Times New Roman" pitchFamily="18" charset="0"/>
              </a:rPr>
              <a:t/>
            </a:r>
            <a:br>
              <a:rPr lang="en-PH" sz="1600" dirty="0" smtClean="0">
                <a:solidFill>
                  <a:schemeClr val="tx1"/>
                </a:solidFill>
                <a:latin typeface="Times New Roman" pitchFamily="18" charset="0"/>
                <a:cs typeface="Times New Roman" pitchFamily="18" charset="0"/>
              </a:rPr>
            </a:br>
            <a:r>
              <a:rPr lang="en-PH" sz="1600" dirty="0" smtClean="0">
                <a:solidFill>
                  <a:schemeClr val="tx1"/>
                </a:solidFill>
                <a:latin typeface="Times New Roman" pitchFamily="18" charset="0"/>
                <a:cs typeface="Times New Roman" pitchFamily="18" charset="0"/>
                <a:hlinkClick r:id="rId6"/>
              </a:rPr>
              <a:t>http</a:t>
            </a:r>
            <a:r>
              <a:rPr lang="en-PH" sz="1600" dirty="0">
                <a:solidFill>
                  <a:schemeClr val="tx1"/>
                </a:solidFill>
                <a:latin typeface="Times New Roman" pitchFamily="18" charset="0"/>
                <a:cs typeface="Times New Roman" pitchFamily="18" charset="0"/>
                <a:hlinkClick r:id="rId6"/>
              </a:rPr>
              <a:t>://</a:t>
            </a:r>
            <a:r>
              <a:rPr lang="en-PH" sz="1600" dirty="0" smtClean="0">
                <a:solidFill>
                  <a:schemeClr val="tx1"/>
                </a:solidFill>
                <a:latin typeface="Times New Roman" pitchFamily="18" charset="0"/>
                <a:cs typeface="Times New Roman" pitchFamily="18" charset="0"/>
                <a:hlinkClick r:id="rId6"/>
              </a:rPr>
              <a:t>transcription4india.in/about</a:t>
            </a:r>
            <a:r>
              <a:rPr lang="en-PH" sz="1600" dirty="0">
                <a:solidFill>
                  <a:schemeClr val="tx1"/>
                </a:solidFill>
                <a:latin typeface="Times New Roman" pitchFamily="18" charset="0"/>
                <a:cs typeface="Times New Roman" pitchFamily="18" charset="0"/>
              </a:rPr>
              <a:t/>
            </a:r>
            <a:br>
              <a:rPr lang="en-PH" sz="1600" dirty="0">
                <a:solidFill>
                  <a:schemeClr val="tx1"/>
                </a:solidFill>
                <a:latin typeface="Times New Roman" pitchFamily="18" charset="0"/>
                <a:cs typeface="Times New Roman" pitchFamily="18" charset="0"/>
              </a:rPr>
            </a:br>
            <a:r>
              <a:rPr lang="en-PH" sz="1600" dirty="0" smtClean="0">
                <a:solidFill>
                  <a:schemeClr val="tx1"/>
                </a:solidFill>
                <a:latin typeface="Times New Roman" pitchFamily="18" charset="0"/>
                <a:cs typeface="Times New Roman" pitchFamily="18" charset="0"/>
              </a:rPr>
              <a:t/>
            </a:r>
            <a:br>
              <a:rPr lang="en-PH" sz="1600" dirty="0" smtClean="0">
                <a:solidFill>
                  <a:schemeClr val="tx1"/>
                </a:solidFill>
                <a:latin typeface="Times New Roman" pitchFamily="18" charset="0"/>
                <a:cs typeface="Times New Roman" pitchFamily="18" charset="0"/>
              </a:rPr>
            </a:br>
            <a:r>
              <a:rPr lang="en-PH" sz="1600" dirty="0" smtClean="0">
                <a:solidFill>
                  <a:schemeClr val="tx1"/>
                </a:solidFill>
                <a:latin typeface="Times New Roman" pitchFamily="18" charset="0"/>
                <a:cs typeface="Times New Roman" pitchFamily="18" charset="0"/>
              </a:rPr>
              <a:t>http</a:t>
            </a:r>
            <a:r>
              <a:rPr lang="en-PH" sz="1600" dirty="0">
                <a:solidFill>
                  <a:schemeClr val="tx1"/>
                </a:solidFill>
                <a:latin typeface="Times New Roman" pitchFamily="18" charset="0"/>
                <a:cs typeface="Times New Roman" pitchFamily="18" charset="0"/>
              </a:rPr>
              <a:t>://transcriptionservicesindia.blogspot.com/</a:t>
            </a:r>
            <a:br>
              <a:rPr lang="en-PH" sz="1600" dirty="0">
                <a:solidFill>
                  <a:schemeClr val="tx1"/>
                </a:solidFill>
                <a:latin typeface="Times New Roman" pitchFamily="18" charset="0"/>
                <a:cs typeface="Times New Roman" pitchFamily="18" charset="0"/>
              </a:rPr>
            </a:br>
            <a:r>
              <a:rPr lang="en-PH" sz="1600" dirty="0" smtClean="0">
                <a:solidFill>
                  <a:schemeClr val="tx1"/>
                </a:solidFill>
                <a:latin typeface="Times New Roman" pitchFamily="18" charset="0"/>
                <a:cs typeface="Times New Roman" pitchFamily="18" charset="0"/>
              </a:rPr>
              <a:t/>
            </a:r>
            <a:br>
              <a:rPr lang="en-PH" sz="1600" dirty="0" smtClean="0">
                <a:solidFill>
                  <a:schemeClr val="tx1"/>
                </a:solidFill>
                <a:latin typeface="Times New Roman" pitchFamily="18" charset="0"/>
                <a:cs typeface="Times New Roman" pitchFamily="18" charset="0"/>
              </a:rPr>
            </a:br>
            <a:r>
              <a:rPr lang="en-PH" sz="1600" dirty="0" smtClean="0">
                <a:solidFill>
                  <a:schemeClr val="tx1"/>
                </a:solidFill>
                <a:latin typeface="Times New Roman" pitchFamily="18" charset="0"/>
                <a:cs typeface="Times New Roman" pitchFamily="18" charset="0"/>
                <a:hlinkClick r:id="rId7"/>
              </a:rPr>
              <a:t>http</a:t>
            </a:r>
            <a:r>
              <a:rPr lang="en-PH" sz="1600" dirty="0">
                <a:solidFill>
                  <a:schemeClr val="tx1"/>
                </a:solidFill>
                <a:latin typeface="Times New Roman" pitchFamily="18" charset="0"/>
                <a:cs typeface="Times New Roman" pitchFamily="18" charset="0"/>
                <a:hlinkClick r:id="rId7"/>
              </a:rPr>
              <a:t>://</a:t>
            </a:r>
            <a:r>
              <a:rPr lang="en-PH" sz="1600" dirty="0" smtClean="0">
                <a:solidFill>
                  <a:schemeClr val="tx1"/>
                </a:solidFill>
                <a:latin typeface="Times New Roman" pitchFamily="18" charset="0"/>
                <a:cs typeface="Times New Roman" pitchFamily="18" charset="0"/>
                <a:hlinkClick r:id="rId7"/>
              </a:rPr>
              <a:t>transcriptionservicesindia.blogspot.com/2010_04_01_archive.html</a:t>
            </a:r>
            <a:r>
              <a:rPr lang="en-PH" sz="1600" dirty="0">
                <a:solidFill>
                  <a:schemeClr val="tx1"/>
                </a:solidFill>
                <a:latin typeface="Times New Roman" pitchFamily="18" charset="0"/>
                <a:cs typeface="Times New Roman" pitchFamily="18" charset="0"/>
              </a:rPr>
              <a:t/>
            </a:r>
            <a:br>
              <a:rPr lang="en-PH" sz="1600" dirty="0">
                <a:solidFill>
                  <a:schemeClr val="tx1"/>
                </a:solidFill>
                <a:latin typeface="Times New Roman" pitchFamily="18" charset="0"/>
                <a:cs typeface="Times New Roman" pitchFamily="18" charset="0"/>
              </a:rPr>
            </a:br>
            <a:r>
              <a:rPr lang="en-PH" sz="1600" dirty="0" smtClean="0">
                <a:solidFill>
                  <a:schemeClr val="tx1"/>
                </a:solidFill>
                <a:latin typeface="Times New Roman" pitchFamily="18" charset="0"/>
                <a:cs typeface="Times New Roman" pitchFamily="18" charset="0"/>
              </a:rPr>
              <a:t/>
            </a:r>
            <a:br>
              <a:rPr lang="en-PH" sz="1600" dirty="0" smtClean="0">
                <a:solidFill>
                  <a:schemeClr val="tx1"/>
                </a:solidFill>
                <a:latin typeface="Times New Roman" pitchFamily="18" charset="0"/>
                <a:cs typeface="Times New Roman" pitchFamily="18" charset="0"/>
              </a:rPr>
            </a:br>
            <a:r>
              <a:rPr lang="en-PH" sz="1600" dirty="0" smtClean="0">
                <a:solidFill>
                  <a:schemeClr val="tx1"/>
                </a:solidFill>
                <a:latin typeface="Times New Roman" pitchFamily="18" charset="0"/>
                <a:cs typeface="Times New Roman" pitchFamily="18" charset="0"/>
                <a:hlinkClick r:id="rId8"/>
              </a:rPr>
              <a:t>http</a:t>
            </a:r>
            <a:r>
              <a:rPr lang="en-PH" sz="1600" dirty="0">
                <a:solidFill>
                  <a:schemeClr val="tx1"/>
                </a:solidFill>
                <a:latin typeface="Times New Roman" pitchFamily="18" charset="0"/>
                <a:cs typeface="Times New Roman" pitchFamily="18" charset="0"/>
                <a:hlinkClick r:id="rId8"/>
              </a:rPr>
              <a:t>://</a:t>
            </a:r>
            <a:r>
              <a:rPr lang="en-PH" sz="1600" dirty="0" smtClean="0">
                <a:solidFill>
                  <a:schemeClr val="tx1"/>
                </a:solidFill>
                <a:latin typeface="Times New Roman" pitchFamily="18" charset="0"/>
                <a:cs typeface="Times New Roman" pitchFamily="18" charset="0"/>
                <a:hlinkClick r:id="rId8"/>
              </a:rPr>
              <a:t>transcriptionservicesindia.blogspot.com/2009_05_01_archive.html</a:t>
            </a:r>
            <a:r>
              <a:rPr lang="en-PH" sz="1600" dirty="0" smtClean="0">
                <a:solidFill>
                  <a:schemeClr val="tx1"/>
                </a:solidFill>
                <a:latin typeface="Times New Roman" pitchFamily="18" charset="0"/>
                <a:cs typeface="Times New Roman" pitchFamily="18" charset="0"/>
              </a:rPr>
              <a:t/>
            </a:r>
            <a:br>
              <a:rPr lang="en-PH" sz="1600" dirty="0" smtClean="0">
                <a:solidFill>
                  <a:schemeClr val="tx1"/>
                </a:solidFill>
                <a:latin typeface="Times New Roman" pitchFamily="18" charset="0"/>
                <a:cs typeface="Times New Roman" pitchFamily="18" charset="0"/>
              </a:rPr>
            </a:br>
            <a:r>
              <a:rPr lang="en-PH" sz="1600" dirty="0" smtClean="0">
                <a:solidFill>
                  <a:schemeClr val="tx1"/>
                </a:solidFill>
                <a:latin typeface="Times New Roman" pitchFamily="18" charset="0"/>
                <a:cs typeface="Times New Roman" pitchFamily="18" charset="0"/>
              </a:rPr>
              <a:t/>
            </a:r>
            <a:br>
              <a:rPr lang="en-PH" sz="1600" dirty="0" smtClean="0">
                <a:solidFill>
                  <a:schemeClr val="tx1"/>
                </a:solidFill>
                <a:latin typeface="Times New Roman" pitchFamily="18" charset="0"/>
                <a:cs typeface="Times New Roman" pitchFamily="18" charset="0"/>
              </a:rPr>
            </a:br>
            <a:endParaRPr lang="en-PH" sz="1600"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348249237"/>
      </p:ext>
    </p:extLst>
  </p:cSld>
  <p:clrMapOvr>
    <a:masterClrMapping/>
  </p:clrMapOvr>
  <mc:AlternateContent xmlns:mc="http://schemas.openxmlformats.org/markup-compatibility/2006">
    <mc:Choice xmlns:p14="http://schemas.microsoft.com/office/powerpoint/2010/main" Requires="p14">
      <p:transition spd="slow" p14:dur="800">
        <p14:flythrough/>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990600"/>
            <a:ext cx="7024744" cy="1143000"/>
          </a:xfrm>
        </p:spPr>
        <p:txBody>
          <a:bodyPr/>
          <a:lstStyle/>
          <a:p>
            <a:endParaRPr lang="en-PH"/>
          </a:p>
        </p:txBody>
      </p:sp>
      <p:sp>
        <p:nvSpPr>
          <p:cNvPr id="3" name="Content Placeholder 2"/>
          <p:cNvSpPr>
            <a:spLocks noGrp="1"/>
          </p:cNvSpPr>
          <p:nvPr>
            <p:ph idx="1"/>
          </p:nvPr>
        </p:nvSpPr>
        <p:spPr>
          <a:xfrm>
            <a:off x="-381000" y="2362200"/>
            <a:ext cx="9677400" cy="3508977"/>
          </a:xfrm>
        </p:spPr>
        <p:txBody>
          <a:bodyPr>
            <a:normAutofit/>
          </a:bodyPr>
          <a:lstStyle/>
          <a:p>
            <a:pPr marL="68580" indent="0" algn="ctr">
              <a:buNone/>
            </a:pPr>
            <a:r>
              <a:rPr lang="en-PH" sz="4800" dirty="0" smtClean="0"/>
              <a:t>THANK YOUFOR LISTENING!</a:t>
            </a:r>
          </a:p>
          <a:p>
            <a:pPr marL="68580" indent="0" algn="ctr">
              <a:buNone/>
            </a:pPr>
            <a:endParaRPr lang="en-PH" sz="4800" dirty="0" smtClean="0"/>
          </a:p>
          <a:p>
            <a:pPr marL="68580" indent="0" algn="ctr">
              <a:buNone/>
            </a:pPr>
            <a:r>
              <a:rPr lang="en-PH" sz="4800" dirty="0" smtClean="0"/>
              <a:t>GOD BLESS! </a:t>
            </a:r>
            <a:r>
              <a:rPr lang="en-PH" sz="4800" dirty="0" smtClean="0">
                <a:sym typeface="Wingdings" pitchFamily="2" charset="2"/>
              </a:rPr>
              <a:t></a:t>
            </a:r>
            <a:endParaRPr lang="en-PH" sz="4800" dirty="0"/>
          </a:p>
        </p:txBody>
      </p:sp>
    </p:spTree>
    <p:extLst>
      <p:ext uri="{BB962C8B-B14F-4D97-AF65-F5344CB8AC3E}">
        <p14:creationId xmlns:p14="http://schemas.microsoft.com/office/powerpoint/2010/main" val="74284686"/>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mph" presetSubtype="0" fill="remove" grpId="0" nodeType="clickEffect">
                                  <p:stCondLst>
                                    <p:cond delay="0"/>
                                  </p:stCondLst>
                                  <p:childTnLst>
                                    <p:animClr clrSpc="rgb" dir="cw">
                                      <p:cBhvr override="childStyle">
                                        <p:cTn id="6" dur="250" autoRev="1" fill="remove"/>
                                        <p:tgtEl>
                                          <p:spTgt spid="3">
                                            <p:txEl>
                                              <p:pRg st="0" end="0"/>
                                            </p:txEl>
                                          </p:spTgt>
                                        </p:tgtEl>
                                        <p:attrNameLst>
                                          <p:attrName>style.color</p:attrName>
                                        </p:attrNameLst>
                                      </p:cBhvr>
                                      <p:to>
                                        <a:schemeClr val="bg1"/>
                                      </p:to>
                                    </p:animClr>
                                    <p:animClr clrSpc="rgb" dir="cw">
                                      <p:cBhvr>
                                        <p:cTn id="7" dur="250" autoRev="1" fill="remove"/>
                                        <p:tgtEl>
                                          <p:spTgt spid="3">
                                            <p:txEl>
                                              <p:pRg st="0" end="0"/>
                                            </p:txEl>
                                          </p:spTgt>
                                        </p:tgtEl>
                                        <p:attrNameLst>
                                          <p:attrName>fillcolor</p:attrName>
                                        </p:attrNameLst>
                                      </p:cBhvr>
                                      <p:to>
                                        <a:schemeClr val="bg1"/>
                                      </p:to>
                                    </p:animClr>
                                    <p:set>
                                      <p:cBhvr>
                                        <p:cTn id="8" dur="250" autoRev="1" fill="remove"/>
                                        <p:tgtEl>
                                          <p:spTgt spid="3">
                                            <p:txEl>
                                              <p:pRg st="0" end="0"/>
                                            </p:txEl>
                                          </p:spTgt>
                                        </p:tgtEl>
                                        <p:attrNameLst>
                                          <p:attrName>fill.type</p:attrName>
                                        </p:attrNameLst>
                                      </p:cBhvr>
                                      <p:to>
                                        <p:strVal val="solid"/>
                                      </p:to>
                                    </p:set>
                                    <p:set>
                                      <p:cBhvr>
                                        <p:cTn id="9" dur="250" autoRev="1" fill="remove"/>
                                        <p:tgtEl>
                                          <p:spTgt spid="3">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27" presetClass="emph" presetSubtype="0" fill="remove" grpId="0" nodeType="clickEffect">
                                  <p:stCondLst>
                                    <p:cond delay="0"/>
                                  </p:stCondLst>
                                  <p:childTnLst>
                                    <p:animClr clrSpc="rgb" dir="cw">
                                      <p:cBhvr override="childStyle">
                                        <p:cTn id="13" dur="250" autoRev="1" fill="remove"/>
                                        <p:tgtEl>
                                          <p:spTgt spid="3">
                                            <p:txEl>
                                              <p:pRg st="2" end="2"/>
                                            </p:txEl>
                                          </p:spTgt>
                                        </p:tgtEl>
                                        <p:attrNameLst>
                                          <p:attrName>style.color</p:attrName>
                                        </p:attrNameLst>
                                      </p:cBhvr>
                                      <p:to>
                                        <a:schemeClr val="bg1"/>
                                      </p:to>
                                    </p:animClr>
                                    <p:animClr clrSpc="rgb" dir="cw">
                                      <p:cBhvr>
                                        <p:cTn id="14" dur="250" autoRev="1" fill="remove"/>
                                        <p:tgtEl>
                                          <p:spTgt spid="3">
                                            <p:txEl>
                                              <p:pRg st="2" end="2"/>
                                            </p:txEl>
                                          </p:spTgt>
                                        </p:tgtEl>
                                        <p:attrNameLst>
                                          <p:attrName>fillcolor</p:attrName>
                                        </p:attrNameLst>
                                      </p:cBhvr>
                                      <p:to>
                                        <a:schemeClr val="bg1"/>
                                      </p:to>
                                    </p:animClr>
                                    <p:set>
                                      <p:cBhvr>
                                        <p:cTn id="15" dur="250" autoRev="1" fill="remove"/>
                                        <p:tgtEl>
                                          <p:spTgt spid="3">
                                            <p:txEl>
                                              <p:pRg st="2" end="2"/>
                                            </p:txEl>
                                          </p:spTgt>
                                        </p:tgtEl>
                                        <p:attrNameLst>
                                          <p:attrName>fill.type</p:attrName>
                                        </p:attrNameLst>
                                      </p:cBhvr>
                                      <p:to>
                                        <p:strVal val="solid"/>
                                      </p:to>
                                    </p:set>
                                    <p:set>
                                      <p:cBhvr>
                                        <p:cTn id="16" dur="250" autoRev="1" fill="remove"/>
                                        <p:tgtEl>
                                          <p:spTgt spid="3">
                                            <p:txEl>
                                              <p:pRg st="2" end="2"/>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14400"/>
            <a:ext cx="6781800" cy="4419600"/>
          </a:xfrm>
        </p:spPr>
        <p:txBody>
          <a:bodyPr>
            <a:noAutofit/>
          </a:bodyPr>
          <a:lstStyle/>
          <a:p>
            <a:pPr algn="just"/>
            <a:r>
              <a:rPr lang="en-PH" sz="1300" dirty="0" err="1">
                <a:solidFill>
                  <a:schemeClr val="tx1"/>
                </a:solidFill>
              </a:rPr>
              <a:t>Nisha</a:t>
            </a:r>
            <a:r>
              <a:rPr lang="en-PH" sz="1300" dirty="0">
                <a:solidFill>
                  <a:schemeClr val="tx1"/>
                </a:solidFill>
              </a:rPr>
              <a:t> is a top-notch </a:t>
            </a:r>
            <a:r>
              <a:rPr lang="en-PH" sz="1300" dirty="0" err="1" smtClean="0">
                <a:solidFill>
                  <a:schemeClr val="tx1"/>
                </a:solidFill>
              </a:rPr>
              <a:t>transcriber</a:t>
            </a:r>
            <a:r>
              <a:rPr lang="en-PH" sz="1300" dirty="0" smtClean="0">
                <a:solidFill>
                  <a:schemeClr val="tx1"/>
                </a:solidFill>
              </a:rPr>
              <a:t> </a:t>
            </a:r>
            <a:r>
              <a:rPr lang="en-PH" sz="1300" dirty="0">
                <a:solidFill>
                  <a:schemeClr val="tx1"/>
                </a:solidFill>
              </a:rPr>
              <a:t>at WSTL. This has been a particularly busy week, and today she has six tapes in various stages of conversation. Three of the clients have asked for their documentation by the following morning. One law firm has a court case approaching. The minutes of a controversial school board budget hearing are to be delivered to the local newspaper tomorrow for publication the following day and the president of a local university (one of WSTL’s largest clients) wants immediate service on the tapes of a book she is dictating, regardless of how many other clients are inconvenienced. </a:t>
            </a:r>
            <a:r>
              <a:rPr lang="en-PH" sz="1300" dirty="0" err="1">
                <a:solidFill>
                  <a:schemeClr val="tx1"/>
                </a:solidFill>
              </a:rPr>
              <a:t>Nisha</a:t>
            </a:r>
            <a:r>
              <a:rPr lang="en-PH" sz="1300" dirty="0">
                <a:solidFill>
                  <a:schemeClr val="tx1"/>
                </a:solidFill>
              </a:rPr>
              <a:t> doesn’t think she can finish all the tapes on time and goes to Thomas, her supervisor, to discuss the problem and possible solutions. She and Thomas decided to call in a freelance </a:t>
            </a:r>
            <a:r>
              <a:rPr lang="en-PH" sz="1300" dirty="0" err="1">
                <a:solidFill>
                  <a:schemeClr val="tx1"/>
                </a:solidFill>
              </a:rPr>
              <a:t>transcriber</a:t>
            </a:r>
            <a:r>
              <a:rPr lang="en-PH" sz="1300" dirty="0">
                <a:solidFill>
                  <a:schemeClr val="tx1"/>
                </a:solidFill>
              </a:rPr>
              <a:t> they have hired previously to work with legal clients. </a:t>
            </a:r>
            <a:r>
              <a:rPr lang="en-PH" sz="1300" dirty="0" err="1">
                <a:solidFill>
                  <a:schemeClr val="tx1"/>
                </a:solidFill>
              </a:rPr>
              <a:t>Nisha</a:t>
            </a:r>
            <a:r>
              <a:rPr lang="en-PH" sz="1300" dirty="0">
                <a:solidFill>
                  <a:schemeClr val="tx1"/>
                </a:solidFill>
              </a:rPr>
              <a:t> then calls the school board president and the local newspaper. She arranges to have the minutes reviewed that evening by school board staff so that she can make corrections and deliver them to the newspaper by the editor’s “drop-dead” deadline. She is able to reach the university president with whom she discusses her time constraints and negotiates a reprieve. </a:t>
            </a:r>
            <a:r>
              <a:rPr lang="en-PH" sz="1300" dirty="0" err="1">
                <a:solidFill>
                  <a:schemeClr val="tx1"/>
                </a:solidFill>
              </a:rPr>
              <a:t>Nisha</a:t>
            </a:r>
            <a:r>
              <a:rPr lang="en-PH" sz="1300" dirty="0">
                <a:solidFill>
                  <a:schemeClr val="tx1"/>
                </a:solidFill>
              </a:rPr>
              <a:t> works out a schedule whereby she will have the president’s transcript ready two days later by 4:00 p.m. After finishing her scheduled daily work, </a:t>
            </a:r>
            <a:r>
              <a:rPr lang="en-PH" sz="1300" dirty="0" err="1">
                <a:solidFill>
                  <a:schemeClr val="tx1"/>
                </a:solidFill>
              </a:rPr>
              <a:t>Nisha</a:t>
            </a:r>
            <a:r>
              <a:rPr lang="en-PH" sz="1300" dirty="0">
                <a:solidFill>
                  <a:schemeClr val="tx1"/>
                </a:solidFill>
              </a:rPr>
              <a:t> looks over the first draft of a new transcribe hired to work exclusively with a local teaching hospital to determine if his knowledge of medical terms is adequate. Otherwise, he will be sent to a specialized training course. </a:t>
            </a:r>
            <a:r>
              <a:rPr lang="en-PH" sz="1300" dirty="0" err="1">
                <a:solidFill>
                  <a:schemeClr val="tx1"/>
                </a:solidFill>
              </a:rPr>
              <a:t>Nisha</a:t>
            </a:r>
            <a:r>
              <a:rPr lang="en-PH" sz="1300" dirty="0">
                <a:solidFill>
                  <a:schemeClr val="tx1"/>
                </a:solidFill>
              </a:rPr>
              <a:t> tells Thomas that, in her opinion, they have hired the right person and no further training is needed.</a:t>
            </a:r>
            <a:br>
              <a:rPr lang="en-PH" sz="1300" dirty="0">
                <a:solidFill>
                  <a:schemeClr val="tx1"/>
                </a:solidFill>
              </a:rPr>
            </a:br>
            <a:endParaRPr lang="en-PH" sz="1300" dirty="0">
              <a:solidFill>
                <a:schemeClr val="tx1"/>
              </a:solidFill>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5105400"/>
            <a:ext cx="8229600" cy="1731264"/>
          </a:xfrm>
        </p:spPr>
      </p:pic>
    </p:spTree>
    <p:extLst>
      <p:ext uri="{BB962C8B-B14F-4D97-AF65-F5344CB8AC3E}">
        <p14:creationId xmlns:p14="http://schemas.microsoft.com/office/powerpoint/2010/main" val="3894415224"/>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1)">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PH"/>
          </a:p>
        </p:txBody>
      </p:sp>
      <p:sp>
        <p:nvSpPr>
          <p:cNvPr id="3" name="Content Placeholder 2"/>
          <p:cNvSpPr>
            <a:spLocks noGrp="1"/>
          </p:cNvSpPr>
          <p:nvPr>
            <p:ph idx="1"/>
          </p:nvPr>
        </p:nvSpPr>
        <p:spPr/>
        <p:txBody>
          <a:bodyPr/>
          <a:lstStyle/>
          <a:p>
            <a:endParaRPr lang="en-PH"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3011150" cy="731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83096405"/>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xit" presetSubtype="1" fill="hold" nodeType="clickEffect">
                                  <p:stCondLst>
                                    <p:cond delay="0"/>
                                  </p:stCondLst>
                                  <p:childTnLst>
                                    <p:animEffect transition="out" filter="wheel(1)">
                                      <p:cBhvr>
                                        <p:cTn id="6" dur="2000"/>
                                        <p:tgtEl>
                                          <p:spTgt spid="2050"/>
                                        </p:tgtEl>
                                      </p:cBhvr>
                                    </p:animEffect>
                                    <p:set>
                                      <p:cBhvr>
                                        <p:cTn id="7" dur="1" fill="hold">
                                          <p:stCondLst>
                                            <p:cond delay="1999"/>
                                          </p:stCondLst>
                                        </p:cTn>
                                        <p:tgtEl>
                                          <p:spTgt spid="205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133600"/>
            <a:ext cx="5562600" cy="3886200"/>
          </a:xfrm>
        </p:spPr>
        <p:txBody>
          <a:bodyPr>
            <a:normAutofit/>
          </a:bodyPr>
          <a:lstStyle/>
          <a:p>
            <a:r>
              <a:rPr lang="en-PH" sz="7200" dirty="0" smtClean="0">
                <a:solidFill>
                  <a:srgbClr val="0070C0"/>
                </a:solidFill>
                <a:latin typeface="Aharoni" pitchFamily="2" charset="-79"/>
                <a:cs typeface="Aharoni" pitchFamily="2" charset="-79"/>
              </a:rPr>
              <a:t>What is the PROBLEM?</a:t>
            </a:r>
            <a:endParaRPr lang="en-PH" sz="7200" dirty="0">
              <a:solidFill>
                <a:srgbClr val="0070C0"/>
              </a:solidFill>
              <a:latin typeface="Aharoni" pitchFamily="2" charset="-79"/>
              <a:cs typeface="Aharoni" pitchFamily="2" charset="-79"/>
            </a:endParaRPr>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76600" y="685800"/>
            <a:ext cx="5181600" cy="2971800"/>
          </a:xfrm>
        </p:spPr>
      </p:pic>
    </p:spTree>
    <p:extLst>
      <p:ext uri="{BB962C8B-B14F-4D97-AF65-F5344CB8AC3E}">
        <p14:creationId xmlns:p14="http://schemas.microsoft.com/office/powerpoint/2010/main" val="50627264"/>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5" presetClass="emph" presetSubtype="0" fill="hold" grpId="0" nodeType="clickEffect">
                                  <p:stCondLst>
                                    <p:cond delay="0"/>
                                  </p:stCondLst>
                                  <p:childTnLst>
                                    <p:animClr clrSpc="hsl" dir="cw">
                                      <p:cBhvr override="childStyle">
                                        <p:cTn id="11" dur="500" fill="hold"/>
                                        <p:tgtEl>
                                          <p:spTgt spid="2"/>
                                        </p:tgtEl>
                                        <p:attrNameLst>
                                          <p:attrName>style.color</p:attrName>
                                        </p:attrNameLst>
                                      </p:cBhvr>
                                      <p:by>
                                        <p:hsl h="0" s="-70588" l="0"/>
                                      </p:by>
                                    </p:animClr>
                                    <p:animClr clrSpc="hsl" dir="cw">
                                      <p:cBhvr>
                                        <p:cTn id="12" dur="500" fill="hold"/>
                                        <p:tgtEl>
                                          <p:spTgt spid="2"/>
                                        </p:tgtEl>
                                        <p:attrNameLst>
                                          <p:attrName>fillcolor</p:attrName>
                                        </p:attrNameLst>
                                      </p:cBhvr>
                                      <p:by>
                                        <p:hsl h="0" s="-70588" l="0"/>
                                      </p:by>
                                    </p:animClr>
                                    <p:animClr clrSpc="hsl" dir="cw">
                                      <p:cBhvr>
                                        <p:cTn id="13" dur="500" fill="hold"/>
                                        <p:tgtEl>
                                          <p:spTgt spid="2"/>
                                        </p:tgtEl>
                                        <p:attrNameLst>
                                          <p:attrName>stroke.color</p:attrName>
                                        </p:attrNameLst>
                                      </p:cBhvr>
                                      <p:by>
                                        <p:hsl h="0" s="-70588" l="0"/>
                                      </p:by>
                                    </p:animClr>
                                    <p:set>
                                      <p:cBhvr>
                                        <p:cTn id="14" dur="500" fill="hold"/>
                                        <p:tgtEl>
                                          <p:spTgt spid="2"/>
                                        </p:tgtEl>
                                        <p:attrNameLst>
                                          <p:attrName>fill.type</p:attrName>
                                        </p:attrNameLst>
                                      </p:cBhvr>
                                      <p:to>
                                        <p:strVal val="solid"/>
                                      </p:to>
                                    </p:set>
                                  </p:childTnLst>
                                </p:cTn>
                              </p:par>
                            </p:childTnLst>
                          </p:cTn>
                        </p:par>
                      </p:childTnLst>
                    </p:cTn>
                  </p:par>
                  <p:par>
                    <p:cTn id="15" fill="hold">
                      <p:stCondLst>
                        <p:cond delay="indefinite"/>
                      </p:stCondLst>
                      <p:childTnLst>
                        <p:par>
                          <p:cTn id="16" fill="hold">
                            <p:stCondLst>
                              <p:cond delay="0"/>
                            </p:stCondLst>
                            <p:childTnLst>
                              <p:par>
                                <p:cTn id="17" presetID="45" presetClass="entr" presetSubtype="0" fill="hold" grpId="1"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2000"/>
                                        <p:tgtEl>
                                          <p:spTgt spid="2"/>
                                        </p:tgtEl>
                                      </p:cBhvr>
                                    </p:animEffect>
                                    <p:anim calcmode="lin" valueType="num">
                                      <p:cBhvr>
                                        <p:cTn id="20" dur="2000" fill="hold"/>
                                        <p:tgtEl>
                                          <p:spTgt spid="2"/>
                                        </p:tgtEl>
                                        <p:attrNameLst>
                                          <p:attrName>ppt_w</p:attrName>
                                        </p:attrNameLst>
                                      </p:cBhvr>
                                      <p:tavLst>
                                        <p:tav tm="0" fmla="#ppt_w*sin(2.5*pi*$)">
                                          <p:val>
                                            <p:fltVal val="0"/>
                                          </p:val>
                                        </p:tav>
                                        <p:tav tm="100000">
                                          <p:val>
                                            <p:fltVal val="1"/>
                                          </p:val>
                                        </p:tav>
                                      </p:tavLst>
                                    </p:anim>
                                    <p:anim calcmode="lin" valueType="num">
                                      <p:cBhvr>
                                        <p:cTn id="21"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PH" dirty="0"/>
          </a:p>
        </p:txBody>
      </p:sp>
      <p:sp>
        <p:nvSpPr>
          <p:cNvPr id="3" name="Content Placeholder 2"/>
          <p:cNvSpPr>
            <a:spLocks noGrp="1"/>
          </p:cNvSpPr>
          <p:nvPr>
            <p:ph idx="1"/>
          </p:nvPr>
        </p:nvSpPr>
        <p:spPr>
          <a:xfrm>
            <a:off x="838200" y="609600"/>
            <a:ext cx="7467600" cy="2286000"/>
          </a:xfrm>
        </p:spPr>
        <p:txBody>
          <a:bodyPr>
            <a:noAutofit/>
          </a:bodyPr>
          <a:lstStyle/>
          <a:p>
            <a:r>
              <a:rPr lang="en-PH" sz="3200" b="1" dirty="0" smtClean="0">
                <a:solidFill>
                  <a:srgbClr val="AD641B"/>
                </a:solidFill>
                <a:latin typeface="Batang" pitchFamily="18" charset="-127"/>
                <a:ea typeface="Batang" pitchFamily="18" charset="-127"/>
              </a:rPr>
              <a:t>The problem falls on</a:t>
            </a:r>
          </a:p>
          <a:p>
            <a:r>
              <a:rPr lang="en-PH" sz="3200" i="1" dirty="0" smtClean="0">
                <a:solidFill>
                  <a:srgbClr val="AD641B"/>
                </a:solidFill>
                <a:latin typeface="Agency FB" pitchFamily="34" charset="0"/>
                <a:ea typeface="Batang" pitchFamily="18" charset="-127"/>
              </a:rPr>
              <a:t>NISHA’s ASSUMPTION</a:t>
            </a:r>
            <a:endParaRPr lang="en-PH" sz="3200" i="1" dirty="0">
              <a:solidFill>
                <a:srgbClr val="AD641B"/>
              </a:solidFill>
              <a:latin typeface="Batang" pitchFamily="18" charset="-127"/>
              <a:ea typeface="Batang" pitchFamily="18" charset="-127"/>
            </a:endParaRPr>
          </a:p>
          <a:p>
            <a:r>
              <a:rPr lang="en-PH" sz="3200" b="1" dirty="0" smtClean="0">
                <a:solidFill>
                  <a:srgbClr val="AD641B"/>
                </a:solidFill>
                <a:latin typeface="Batang" pitchFamily="18" charset="-127"/>
                <a:ea typeface="Batang" pitchFamily="18" charset="-127"/>
              </a:rPr>
              <a:t>that they have already hired the right person and no further training is needed.</a:t>
            </a:r>
          </a:p>
          <a:p>
            <a:pPr marL="68580" indent="0">
              <a:buNone/>
            </a:pPr>
            <a:endParaRPr lang="en-PH" sz="3200" b="1" dirty="0">
              <a:solidFill>
                <a:srgbClr val="AD641B"/>
              </a:solidFill>
              <a:latin typeface="Batang" pitchFamily="18" charset="-127"/>
              <a:ea typeface="Batang" pitchFamily="18" charset="-127"/>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3581400"/>
            <a:ext cx="5638800" cy="2941320"/>
          </a:xfrm>
          <a:prstGeom prst="rect">
            <a:avLst/>
          </a:prstGeom>
        </p:spPr>
      </p:pic>
      <p:sp>
        <p:nvSpPr>
          <p:cNvPr id="5" name="TextBox 4"/>
          <p:cNvSpPr txBox="1"/>
          <p:nvPr/>
        </p:nvSpPr>
        <p:spPr>
          <a:xfrm>
            <a:off x="6172200" y="4419600"/>
            <a:ext cx="2767584" cy="1107996"/>
          </a:xfrm>
          <a:prstGeom prst="rect">
            <a:avLst/>
          </a:prstGeom>
          <a:noFill/>
        </p:spPr>
        <p:txBody>
          <a:bodyPr wrap="square" rtlCol="0">
            <a:spAutoFit/>
          </a:bodyPr>
          <a:lstStyle/>
          <a:p>
            <a:r>
              <a:rPr lang="en-PH" sz="6600" b="1" u="sng" dirty="0" smtClean="0">
                <a:solidFill>
                  <a:srgbClr val="007635"/>
                </a:solidFill>
                <a:latin typeface="Baskerville Old Face" pitchFamily="18" charset="0"/>
              </a:rPr>
              <a:t>Why?</a:t>
            </a:r>
            <a:endParaRPr lang="en-PH" sz="6600" b="1" u="sng" dirty="0">
              <a:solidFill>
                <a:srgbClr val="007635"/>
              </a:solidFill>
              <a:latin typeface="Baskerville Old Face" pitchFamily="18" charset="0"/>
            </a:endParaRPr>
          </a:p>
        </p:txBody>
      </p:sp>
    </p:spTree>
    <p:extLst>
      <p:ext uri="{BB962C8B-B14F-4D97-AF65-F5344CB8AC3E}">
        <p14:creationId xmlns:p14="http://schemas.microsoft.com/office/powerpoint/2010/main" val="3382120543"/>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34" presetClass="emph" presetSubtype="0" fill="hold" grpId="0" nodeType="clickEffect">
                                  <p:stCondLst>
                                    <p:cond delay="0"/>
                                  </p:stCondLst>
                                  <p:iterate type="lt">
                                    <p:tmPct val="10000"/>
                                  </p:iterate>
                                  <p:childTnLst>
                                    <p:animMotion origin="layout" path="M 0.0 0.0 L 0.0 -0.07213" pathEditMode="relative" ptsTypes="">
                                      <p:cBhvr>
                                        <p:cTn id="14" dur="250" accel="50000" decel="50000" autoRev="1" fill="hold">
                                          <p:stCondLst>
                                            <p:cond delay="0"/>
                                          </p:stCondLst>
                                        </p:cTn>
                                        <p:tgtEl>
                                          <p:spTgt spid="3">
                                            <p:txEl>
                                              <p:pRg st="0" end="0"/>
                                            </p:txEl>
                                          </p:spTgt>
                                        </p:tgtEl>
                                        <p:attrNameLst>
                                          <p:attrName>ppt_x</p:attrName>
                                          <p:attrName>ppt_y</p:attrName>
                                        </p:attrNameLst>
                                      </p:cBhvr>
                                    </p:animMotion>
                                    <p:animRot by="1500000">
                                      <p:cBhvr>
                                        <p:cTn id="15" dur="125" fill="hold">
                                          <p:stCondLst>
                                            <p:cond delay="0"/>
                                          </p:stCondLst>
                                        </p:cTn>
                                        <p:tgtEl>
                                          <p:spTgt spid="3">
                                            <p:txEl>
                                              <p:pRg st="0" end="0"/>
                                            </p:txEl>
                                          </p:spTgt>
                                        </p:tgtEl>
                                        <p:attrNameLst>
                                          <p:attrName>r</p:attrName>
                                        </p:attrNameLst>
                                      </p:cBhvr>
                                    </p:animRot>
                                    <p:animRot by="-1500000">
                                      <p:cBhvr>
                                        <p:cTn id="16" dur="125" fill="hold">
                                          <p:stCondLst>
                                            <p:cond delay="125"/>
                                          </p:stCondLst>
                                        </p:cTn>
                                        <p:tgtEl>
                                          <p:spTgt spid="3">
                                            <p:txEl>
                                              <p:pRg st="0" end="0"/>
                                            </p:txEl>
                                          </p:spTgt>
                                        </p:tgtEl>
                                        <p:attrNameLst>
                                          <p:attrName>r</p:attrName>
                                        </p:attrNameLst>
                                      </p:cBhvr>
                                    </p:animRot>
                                    <p:animRot by="-1500000">
                                      <p:cBhvr>
                                        <p:cTn id="17" dur="125" fill="hold">
                                          <p:stCondLst>
                                            <p:cond delay="250"/>
                                          </p:stCondLst>
                                        </p:cTn>
                                        <p:tgtEl>
                                          <p:spTgt spid="3">
                                            <p:txEl>
                                              <p:pRg st="0" end="0"/>
                                            </p:txEl>
                                          </p:spTgt>
                                        </p:tgtEl>
                                        <p:attrNameLst>
                                          <p:attrName>r</p:attrName>
                                        </p:attrNameLst>
                                      </p:cBhvr>
                                    </p:animRot>
                                    <p:animRot by="1500000">
                                      <p:cBhvr>
                                        <p:cTn id="18" dur="125" fill="hold">
                                          <p:stCondLst>
                                            <p:cond delay="375"/>
                                          </p:stCondLst>
                                        </p:cTn>
                                        <p:tgtEl>
                                          <p:spTgt spid="3">
                                            <p:txEl>
                                              <p:pRg st="0" end="0"/>
                                            </p:txEl>
                                          </p:spTgt>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34" presetClass="emph" presetSubtype="0" fill="hold" grpId="0" nodeType="clickEffect">
                                  <p:stCondLst>
                                    <p:cond delay="0"/>
                                  </p:stCondLst>
                                  <p:iterate type="lt">
                                    <p:tmPct val="10000"/>
                                  </p:iterate>
                                  <p:childTnLst>
                                    <p:animMotion origin="layout" path="M 0.0 0.0 L 0.0 -0.07213" pathEditMode="relative" ptsTypes="">
                                      <p:cBhvr>
                                        <p:cTn id="22" dur="250" accel="50000" decel="50000" autoRev="1" fill="hold">
                                          <p:stCondLst>
                                            <p:cond delay="0"/>
                                          </p:stCondLst>
                                        </p:cTn>
                                        <p:tgtEl>
                                          <p:spTgt spid="3">
                                            <p:txEl>
                                              <p:pRg st="1" end="1"/>
                                            </p:txEl>
                                          </p:spTgt>
                                        </p:tgtEl>
                                        <p:attrNameLst>
                                          <p:attrName>ppt_x</p:attrName>
                                          <p:attrName>ppt_y</p:attrName>
                                        </p:attrNameLst>
                                      </p:cBhvr>
                                    </p:animMotion>
                                    <p:animRot by="1500000">
                                      <p:cBhvr>
                                        <p:cTn id="23" dur="125" fill="hold">
                                          <p:stCondLst>
                                            <p:cond delay="0"/>
                                          </p:stCondLst>
                                        </p:cTn>
                                        <p:tgtEl>
                                          <p:spTgt spid="3">
                                            <p:txEl>
                                              <p:pRg st="1" end="1"/>
                                            </p:txEl>
                                          </p:spTgt>
                                        </p:tgtEl>
                                        <p:attrNameLst>
                                          <p:attrName>r</p:attrName>
                                        </p:attrNameLst>
                                      </p:cBhvr>
                                    </p:animRot>
                                    <p:animRot by="-1500000">
                                      <p:cBhvr>
                                        <p:cTn id="24" dur="125" fill="hold">
                                          <p:stCondLst>
                                            <p:cond delay="125"/>
                                          </p:stCondLst>
                                        </p:cTn>
                                        <p:tgtEl>
                                          <p:spTgt spid="3">
                                            <p:txEl>
                                              <p:pRg st="1" end="1"/>
                                            </p:txEl>
                                          </p:spTgt>
                                        </p:tgtEl>
                                        <p:attrNameLst>
                                          <p:attrName>r</p:attrName>
                                        </p:attrNameLst>
                                      </p:cBhvr>
                                    </p:animRot>
                                    <p:animRot by="-1500000">
                                      <p:cBhvr>
                                        <p:cTn id="25" dur="125" fill="hold">
                                          <p:stCondLst>
                                            <p:cond delay="250"/>
                                          </p:stCondLst>
                                        </p:cTn>
                                        <p:tgtEl>
                                          <p:spTgt spid="3">
                                            <p:txEl>
                                              <p:pRg st="1" end="1"/>
                                            </p:txEl>
                                          </p:spTgt>
                                        </p:tgtEl>
                                        <p:attrNameLst>
                                          <p:attrName>r</p:attrName>
                                        </p:attrNameLst>
                                      </p:cBhvr>
                                    </p:animRot>
                                    <p:animRot by="1500000">
                                      <p:cBhvr>
                                        <p:cTn id="26" dur="125" fill="hold">
                                          <p:stCondLst>
                                            <p:cond delay="375"/>
                                          </p:stCondLst>
                                        </p:cTn>
                                        <p:tgtEl>
                                          <p:spTgt spid="3">
                                            <p:txEl>
                                              <p:pRg st="1" end="1"/>
                                            </p:txEl>
                                          </p:spTgt>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34" presetClass="emph" presetSubtype="0" fill="hold" grpId="0" nodeType="clickEffect">
                                  <p:stCondLst>
                                    <p:cond delay="0"/>
                                  </p:stCondLst>
                                  <p:iterate type="lt">
                                    <p:tmPct val="10000"/>
                                  </p:iterate>
                                  <p:childTnLst>
                                    <p:animMotion origin="layout" path="M 0.0 0.0 L 0.0 -0.07213" pathEditMode="relative" ptsTypes="">
                                      <p:cBhvr>
                                        <p:cTn id="30" dur="250" accel="50000" decel="50000" autoRev="1" fill="hold">
                                          <p:stCondLst>
                                            <p:cond delay="0"/>
                                          </p:stCondLst>
                                        </p:cTn>
                                        <p:tgtEl>
                                          <p:spTgt spid="3">
                                            <p:txEl>
                                              <p:pRg st="2" end="2"/>
                                            </p:txEl>
                                          </p:spTgt>
                                        </p:tgtEl>
                                        <p:attrNameLst>
                                          <p:attrName>ppt_x</p:attrName>
                                          <p:attrName>ppt_y</p:attrName>
                                        </p:attrNameLst>
                                      </p:cBhvr>
                                    </p:animMotion>
                                    <p:animRot by="1500000">
                                      <p:cBhvr>
                                        <p:cTn id="31" dur="125" fill="hold">
                                          <p:stCondLst>
                                            <p:cond delay="0"/>
                                          </p:stCondLst>
                                        </p:cTn>
                                        <p:tgtEl>
                                          <p:spTgt spid="3">
                                            <p:txEl>
                                              <p:pRg st="2" end="2"/>
                                            </p:txEl>
                                          </p:spTgt>
                                        </p:tgtEl>
                                        <p:attrNameLst>
                                          <p:attrName>r</p:attrName>
                                        </p:attrNameLst>
                                      </p:cBhvr>
                                    </p:animRot>
                                    <p:animRot by="-1500000">
                                      <p:cBhvr>
                                        <p:cTn id="32" dur="125" fill="hold">
                                          <p:stCondLst>
                                            <p:cond delay="125"/>
                                          </p:stCondLst>
                                        </p:cTn>
                                        <p:tgtEl>
                                          <p:spTgt spid="3">
                                            <p:txEl>
                                              <p:pRg st="2" end="2"/>
                                            </p:txEl>
                                          </p:spTgt>
                                        </p:tgtEl>
                                        <p:attrNameLst>
                                          <p:attrName>r</p:attrName>
                                        </p:attrNameLst>
                                      </p:cBhvr>
                                    </p:animRot>
                                    <p:animRot by="-1500000">
                                      <p:cBhvr>
                                        <p:cTn id="33" dur="125" fill="hold">
                                          <p:stCondLst>
                                            <p:cond delay="250"/>
                                          </p:stCondLst>
                                        </p:cTn>
                                        <p:tgtEl>
                                          <p:spTgt spid="3">
                                            <p:txEl>
                                              <p:pRg st="2" end="2"/>
                                            </p:txEl>
                                          </p:spTgt>
                                        </p:tgtEl>
                                        <p:attrNameLst>
                                          <p:attrName>r</p:attrName>
                                        </p:attrNameLst>
                                      </p:cBhvr>
                                    </p:animRot>
                                    <p:animRot by="1500000">
                                      <p:cBhvr>
                                        <p:cTn id="34" dur="125" fill="hold">
                                          <p:stCondLst>
                                            <p:cond delay="375"/>
                                          </p:stCondLst>
                                        </p:cTn>
                                        <p:tgtEl>
                                          <p:spTgt spid="3">
                                            <p:txEl>
                                              <p:pRg st="2" end="2"/>
                                            </p:txEl>
                                          </p:spTgt>
                                        </p:tgtEl>
                                        <p:attrNameLst>
                                          <p:attrName>r</p:attrName>
                                        </p:attrNameLst>
                                      </p:cBhvr>
                                    </p:animRot>
                                  </p:childTnLst>
                                </p:cTn>
                              </p:par>
                            </p:childTnLst>
                          </p:cTn>
                        </p:par>
                      </p:childTnLst>
                    </p:cTn>
                  </p:par>
                  <p:par>
                    <p:cTn id="35" fill="hold">
                      <p:stCondLst>
                        <p:cond delay="indefinite"/>
                      </p:stCondLst>
                      <p:childTnLst>
                        <p:par>
                          <p:cTn id="36" fill="hold">
                            <p:stCondLst>
                              <p:cond delay="0"/>
                            </p:stCondLst>
                            <p:childTnLst>
                              <p:par>
                                <p:cTn id="37" presetID="26" presetClass="emph" presetSubtype="0" fill="hold" grpId="0" nodeType="clickEffect">
                                  <p:stCondLst>
                                    <p:cond delay="0"/>
                                  </p:stCondLst>
                                  <p:childTnLst>
                                    <p:animEffect transition="out" filter="fade">
                                      <p:cBhvr>
                                        <p:cTn id="38" dur="500" tmFilter="0, 0; .2, .5; .8, .5; 1, 0"/>
                                        <p:tgtEl>
                                          <p:spTgt spid="5"/>
                                        </p:tgtEl>
                                      </p:cBhvr>
                                    </p:animEffect>
                                    <p:animScale>
                                      <p:cBhvr>
                                        <p:cTn id="39" dur="25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5029200"/>
            <a:ext cx="7253344" cy="1371600"/>
          </a:xfrm>
        </p:spPr>
        <p:txBody>
          <a:bodyPr>
            <a:noAutofit/>
          </a:bodyPr>
          <a:lstStyle/>
          <a:p>
            <a:r>
              <a:rPr lang="en-PH" sz="4800" b="1" i="1" dirty="0" smtClean="0">
                <a:solidFill>
                  <a:srgbClr val="FF6600"/>
                </a:solidFill>
                <a:latin typeface="Arial Rounded MT Bold" pitchFamily="34" charset="0"/>
              </a:rPr>
              <a:t>1.)</a:t>
            </a:r>
            <a:br>
              <a:rPr lang="en-PH" sz="4800" b="1" i="1" dirty="0" smtClean="0">
                <a:solidFill>
                  <a:srgbClr val="FF6600"/>
                </a:solidFill>
                <a:latin typeface="Arial Rounded MT Bold" pitchFamily="34" charset="0"/>
              </a:rPr>
            </a:br>
            <a:r>
              <a:rPr lang="en-PH" sz="4800" b="1" i="1" dirty="0" smtClean="0">
                <a:solidFill>
                  <a:srgbClr val="FF6600"/>
                </a:solidFill>
                <a:latin typeface="Arial Rounded MT Bold" pitchFamily="34" charset="0"/>
              </a:rPr>
              <a:t>	Accountability</a:t>
            </a:r>
            <a:br>
              <a:rPr lang="en-PH" sz="4800" b="1" i="1" dirty="0" smtClean="0">
                <a:solidFill>
                  <a:srgbClr val="FF6600"/>
                </a:solidFill>
                <a:latin typeface="Arial Rounded MT Bold" pitchFamily="34" charset="0"/>
              </a:rPr>
            </a:br>
            <a:r>
              <a:rPr lang="en-PH" sz="4800" b="1" i="1" dirty="0" smtClean="0">
                <a:solidFill>
                  <a:srgbClr val="FF6600"/>
                </a:solidFill>
                <a:latin typeface="Arial Rounded MT Bold" pitchFamily="34" charset="0"/>
              </a:rPr>
              <a:t>	and</a:t>
            </a:r>
            <a:br>
              <a:rPr lang="en-PH" sz="4800" b="1" i="1" dirty="0" smtClean="0">
                <a:solidFill>
                  <a:srgbClr val="FF6600"/>
                </a:solidFill>
                <a:latin typeface="Arial Rounded MT Bold" pitchFamily="34" charset="0"/>
              </a:rPr>
            </a:br>
            <a:r>
              <a:rPr lang="en-PH" sz="4800" b="1" i="1" dirty="0" smtClean="0">
                <a:solidFill>
                  <a:srgbClr val="FF6600"/>
                </a:solidFill>
                <a:latin typeface="Arial Rounded MT Bold" pitchFamily="34" charset="0"/>
              </a:rPr>
              <a:t>	Adaptability</a:t>
            </a:r>
            <a:endParaRPr lang="en-PH" sz="4800" b="1" i="1" dirty="0">
              <a:solidFill>
                <a:srgbClr val="FF6600"/>
              </a:solidFill>
              <a:latin typeface="Arial Rounded MT Bold" pitchFamily="34" charset="0"/>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762000"/>
            <a:ext cx="8229600" cy="2476635"/>
          </a:xfrm>
        </p:spPr>
      </p:pic>
    </p:spTree>
    <p:extLst>
      <p:ext uri="{BB962C8B-B14F-4D97-AF65-F5344CB8AC3E}">
        <p14:creationId xmlns:p14="http://schemas.microsoft.com/office/powerpoint/2010/main" val="4133508841"/>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mph" presetSubtype="0" fill="hold" grpId="0" nodeType="clickEffect">
                                  <p:stCondLst>
                                    <p:cond delay="0"/>
                                  </p:stCondLst>
                                  <p:childTnLst>
                                    <p:animScale>
                                      <p:cBhvr>
                                        <p:cTn id="11" dur="2000" fill="hold"/>
                                        <p:tgtEl>
                                          <p:spTgt spid="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895600"/>
            <a:ext cx="7024744" cy="1143000"/>
          </a:xfrm>
        </p:spPr>
        <p:txBody>
          <a:bodyPr>
            <a:noAutofit/>
          </a:bodyPr>
          <a:lstStyle/>
          <a:p>
            <a:r>
              <a:rPr lang="en-PH" sz="4800" b="1" i="1" dirty="0" smtClean="0">
                <a:solidFill>
                  <a:schemeClr val="accent3">
                    <a:lumMod val="75000"/>
                  </a:schemeClr>
                </a:solidFill>
                <a:latin typeface="Arial Rounded MT Bold" pitchFamily="34" charset="0"/>
              </a:rPr>
              <a:t>2.)</a:t>
            </a:r>
            <a:br>
              <a:rPr lang="en-PH" sz="4800" b="1" i="1" dirty="0" smtClean="0">
                <a:solidFill>
                  <a:schemeClr val="accent3">
                    <a:lumMod val="75000"/>
                  </a:schemeClr>
                </a:solidFill>
                <a:latin typeface="Arial Rounded MT Bold" pitchFamily="34" charset="0"/>
              </a:rPr>
            </a:br>
            <a:r>
              <a:rPr lang="en-PH" sz="4800" b="1" i="1" dirty="0" smtClean="0">
                <a:solidFill>
                  <a:schemeClr val="accent3">
                    <a:lumMod val="75000"/>
                  </a:schemeClr>
                </a:solidFill>
                <a:latin typeface="Arial Rounded MT Bold" pitchFamily="34" charset="0"/>
              </a:rPr>
              <a:t>	Creativity</a:t>
            </a:r>
            <a:br>
              <a:rPr lang="en-PH" sz="4800" b="1" i="1" dirty="0" smtClean="0">
                <a:solidFill>
                  <a:schemeClr val="accent3">
                    <a:lumMod val="75000"/>
                  </a:schemeClr>
                </a:solidFill>
                <a:latin typeface="Arial Rounded MT Bold" pitchFamily="34" charset="0"/>
              </a:rPr>
            </a:br>
            <a:r>
              <a:rPr lang="en-PH" sz="4800" b="1" i="1" dirty="0" smtClean="0">
                <a:solidFill>
                  <a:schemeClr val="accent3">
                    <a:lumMod val="75000"/>
                  </a:schemeClr>
                </a:solidFill>
                <a:latin typeface="Arial Rounded MT Bold" pitchFamily="34" charset="0"/>
              </a:rPr>
              <a:t>	and</a:t>
            </a:r>
            <a:br>
              <a:rPr lang="en-PH" sz="4800" b="1" i="1" dirty="0" smtClean="0">
                <a:solidFill>
                  <a:schemeClr val="accent3">
                    <a:lumMod val="75000"/>
                  </a:schemeClr>
                </a:solidFill>
                <a:latin typeface="Arial Rounded MT Bold" pitchFamily="34" charset="0"/>
              </a:rPr>
            </a:br>
            <a:r>
              <a:rPr lang="en-PH" sz="4800" b="1" i="1" dirty="0" smtClean="0">
                <a:solidFill>
                  <a:schemeClr val="accent3">
                    <a:lumMod val="75000"/>
                  </a:schemeClr>
                </a:solidFill>
                <a:latin typeface="Arial Rounded MT Bold" pitchFamily="34" charset="0"/>
              </a:rPr>
              <a:t>	Intellectual 	Curiosity</a:t>
            </a:r>
            <a:endParaRPr lang="en-PH" sz="4800" b="1" i="1" dirty="0">
              <a:solidFill>
                <a:schemeClr val="accent3">
                  <a:lumMod val="75000"/>
                </a:schemeClr>
              </a:solidFill>
              <a:latin typeface="Arial Rounded MT Bold" pitchFamily="34" charset="0"/>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743450" y="3429000"/>
            <a:ext cx="3931444" cy="3145155"/>
          </a:xfrm>
        </p:spPr>
      </p:pic>
    </p:spTree>
    <p:extLst>
      <p:ext uri="{BB962C8B-B14F-4D97-AF65-F5344CB8AC3E}">
        <p14:creationId xmlns:p14="http://schemas.microsoft.com/office/powerpoint/2010/main" val="4131294003"/>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mph" presetSubtype="0" fill="hold" grpId="0" nodeType="clickEffect">
                                  <p:stCondLst>
                                    <p:cond delay="0"/>
                                  </p:stCondLst>
                                  <p:childTnLst>
                                    <p:animRot by="21600000">
                                      <p:cBhvr>
                                        <p:cTn id="12" dur="2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PH"/>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304800"/>
            <a:ext cx="9144000" cy="2590800"/>
          </a:xfrm>
        </p:spPr>
      </p:pic>
      <p:sp>
        <p:nvSpPr>
          <p:cNvPr id="5" name="TextBox 4"/>
          <p:cNvSpPr txBox="1"/>
          <p:nvPr/>
        </p:nvSpPr>
        <p:spPr>
          <a:xfrm>
            <a:off x="152400" y="3124200"/>
            <a:ext cx="10058400" cy="3416320"/>
          </a:xfrm>
          <a:prstGeom prst="rect">
            <a:avLst/>
          </a:prstGeom>
          <a:noFill/>
        </p:spPr>
        <p:txBody>
          <a:bodyPr wrap="square" rtlCol="0">
            <a:spAutoFit/>
          </a:bodyPr>
          <a:lstStyle/>
          <a:p>
            <a:r>
              <a:rPr lang="en-PH" sz="5400" i="1" dirty="0" smtClean="0">
                <a:solidFill>
                  <a:srgbClr val="7030A0"/>
                </a:solidFill>
                <a:latin typeface="Arial Rounded MT Bold" pitchFamily="34" charset="0"/>
              </a:rPr>
              <a:t>  3.) </a:t>
            </a:r>
          </a:p>
          <a:p>
            <a:r>
              <a:rPr lang="en-PH" sz="5400" i="1" dirty="0" smtClean="0">
                <a:solidFill>
                  <a:srgbClr val="7030A0"/>
                </a:solidFill>
                <a:latin typeface="Arial Rounded MT Bold" pitchFamily="34" charset="0"/>
              </a:rPr>
              <a:t>	Problem Identification, 	Formulation</a:t>
            </a:r>
          </a:p>
          <a:p>
            <a:r>
              <a:rPr lang="en-PH" sz="5400" i="1" dirty="0">
                <a:solidFill>
                  <a:srgbClr val="7030A0"/>
                </a:solidFill>
                <a:latin typeface="Arial Rounded MT Bold" pitchFamily="34" charset="0"/>
              </a:rPr>
              <a:t>	</a:t>
            </a:r>
            <a:r>
              <a:rPr lang="en-PH" sz="5400" i="1" dirty="0" smtClean="0">
                <a:solidFill>
                  <a:srgbClr val="7030A0"/>
                </a:solidFill>
                <a:latin typeface="Arial Rounded MT Bold" pitchFamily="34" charset="0"/>
              </a:rPr>
              <a:t>and Solution</a:t>
            </a:r>
            <a:endParaRPr lang="en-PH" sz="5400" i="1" dirty="0">
              <a:solidFill>
                <a:srgbClr val="7030A0"/>
              </a:solidFill>
              <a:latin typeface="Arial Rounded MT Bold" pitchFamily="34" charset="0"/>
            </a:endParaRPr>
          </a:p>
        </p:txBody>
      </p:sp>
    </p:spTree>
    <p:extLst>
      <p:ext uri="{BB962C8B-B14F-4D97-AF65-F5344CB8AC3E}">
        <p14:creationId xmlns:p14="http://schemas.microsoft.com/office/powerpoint/2010/main" val="3125234630"/>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nodeType="clickEffect">
                                  <p:stCondLst>
                                    <p:cond delay="0"/>
                                  </p:stCondLst>
                                  <p:childTnLst>
                                    <p:set>
                                      <p:cBhvr rctx="PPT">
                                        <p:cTn id="6" dur="indefinite"/>
                                        <p:tgtEl>
                                          <p:spTgt spid="4"/>
                                        </p:tgtEl>
                                        <p:attrNameLst>
                                          <p:attrName>style.opacity</p:attrName>
                                        </p:attrNameLst>
                                      </p:cBhvr>
                                      <p:to>
                                        <p:strVal val="0.5"/>
                                      </p:to>
                                    </p:set>
                                    <p:animEffect filter="image" prLst="opacity: 0.5">
                                      <p:cBhvr rctx="IE">
                                        <p:cTn id="7" dur="indefinite"/>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6" presetClass="entr" presetSubtype="16"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circle(in)">
                                      <p:cBhvr>
                                        <p:cTn id="16" dur="20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32" presetClass="emph" presetSubtype="0" fill="hold" grpId="0" nodeType="clickEffect">
                                  <p:stCondLst>
                                    <p:cond delay="0"/>
                                  </p:stCondLst>
                                  <p:childTnLst>
                                    <p:animRot by="120000">
                                      <p:cBhvr>
                                        <p:cTn id="20" dur="100" fill="hold">
                                          <p:stCondLst>
                                            <p:cond delay="0"/>
                                          </p:stCondLst>
                                        </p:cTn>
                                        <p:tgtEl>
                                          <p:spTgt spid="5"/>
                                        </p:tgtEl>
                                        <p:attrNameLst>
                                          <p:attrName>r</p:attrName>
                                        </p:attrNameLst>
                                      </p:cBhvr>
                                    </p:animRot>
                                    <p:animRot by="-240000">
                                      <p:cBhvr>
                                        <p:cTn id="21" dur="200" fill="hold">
                                          <p:stCondLst>
                                            <p:cond delay="200"/>
                                          </p:stCondLst>
                                        </p:cTn>
                                        <p:tgtEl>
                                          <p:spTgt spid="5"/>
                                        </p:tgtEl>
                                        <p:attrNameLst>
                                          <p:attrName>r</p:attrName>
                                        </p:attrNameLst>
                                      </p:cBhvr>
                                    </p:animRot>
                                    <p:animRot by="240000">
                                      <p:cBhvr>
                                        <p:cTn id="22" dur="200" fill="hold">
                                          <p:stCondLst>
                                            <p:cond delay="400"/>
                                          </p:stCondLst>
                                        </p:cTn>
                                        <p:tgtEl>
                                          <p:spTgt spid="5"/>
                                        </p:tgtEl>
                                        <p:attrNameLst>
                                          <p:attrName>r</p:attrName>
                                        </p:attrNameLst>
                                      </p:cBhvr>
                                    </p:animRot>
                                    <p:animRot by="-240000">
                                      <p:cBhvr>
                                        <p:cTn id="23" dur="200" fill="hold">
                                          <p:stCondLst>
                                            <p:cond delay="600"/>
                                          </p:stCondLst>
                                        </p:cTn>
                                        <p:tgtEl>
                                          <p:spTgt spid="5"/>
                                        </p:tgtEl>
                                        <p:attrNameLst>
                                          <p:attrName>r</p:attrName>
                                        </p:attrNameLst>
                                      </p:cBhvr>
                                    </p:animRot>
                                    <p:animRot by="120000">
                                      <p:cBhvr>
                                        <p:cTn id="24" dur="200" fill="hold">
                                          <p:stCondLst>
                                            <p:cond delay="800"/>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98704" y="152400"/>
            <a:ext cx="9982200" cy="3416320"/>
          </a:xfrm>
          <a:prstGeom prst="rect">
            <a:avLst/>
          </a:prstGeom>
          <a:noFill/>
        </p:spPr>
        <p:txBody>
          <a:bodyPr wrap="square" rtlCol="0">
            <a:spAutoFit/>
          </a:bodyPr>
          <a:lstStyle/>
          <a:p>
            <a:r>
              <a:rPr lang="en-PH" sz="5400" i="1" dirty="0" smtClean="0">
                <a:latin typeface="Arial Rounded MT Bold" pitchFamily="34" charset="0"/>
              </a:rPr>
              <a:t> 4.)</a:t>
            </a:r>
          </a:p>
          <a:p>
            <a:r>
              <a:rPr lang="en-PH" sz="5400" i="1" dirty="0" smtClean="0">
                <a:latin typeface="Arial Rounded MT Bold" pitchFamily="34" charset="0"/>
              </a:rPr>
              <a:t>	Interpersonal</a:t>
            </a:r>
          </a:p>
          <a:p>
            <a:r>
              <a:rPr lang="en-PH" sz="5400" i="1" dirty="0">
                <a:latin typeface="Arial Rounded MT Bold" pitchFamily="34" charset="0"/>
              </a:rPr>
              <a:t>	</a:t>
            </a:r>
            <a:r>
              <a:rPr lang="en-PH" sz="5400" i="1" dirty="0" smtClean="0">
                <a:latin typeface="Arial Rounded MT Bold" pitchFamily="34" charset="0"/>
              </a:rPr>
              <a:t>and </a:t>
            </a:r>
          </a:p>
          <a:p>
            <a:r>
              <a:rPr lang="en-PH" sz="5400" i="1" dirty="0" smtClean="0">
                <a:latin typeface="Arial Rounded MT Bold" pitchFamily="34" charset="0"/>
              </a:rPr>
              <a:t>	Collaborative Skills</a:t>
            </a:r>
            <a:endParaRPr lang="en-PH" sz="5400" i="1" dirty="0">
              <a:latin typeface="Arial Rounded MT Bold" pitchFamily="34" charset="0"/>
            </a:endParaRPr>
          </a:p>
        </p:txBody>
      </p:sp>
      <p:pic>
        <p:nvPicPr>
          <p:cNvPr id="8"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5488" y="3761232"/>
            <a:ext cx="5239512" cy="2776728"/>
          </a:xfrm>
          <a:prstGeom prst="rect">
            <a:avLst/>
          </a:prstGeom>
        </p:spPr>
      </p:pic>
    </p:spTree>
    <p:extLst>
      <p:ext uri="{BB962C8B-B14F-4D97-AF65-F5344CB8AC3E}">
        <p14:creationId xmlns:p14="http://schemas.microsoft.com/office/powerpoint/2010/main" val="2973910000"/>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80">
                                          <p:stCondLst>
                                            <p:cond delay="0"/>
                                          </p:stCondLst>
                                        </p:cTn>
                                        <p:tgtEl>
                                          <p:spTgt spid="8"/>
                                        </p:tgtEl>
                                      </p:cBhvr>
                                    </p:animEffect>
                                    <p:anim calcmode="lin" valueType="num">
                                      <p:cBhvr>
                                        <p:cTn id="8"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13" dur="26">
                                          <p:stCondLst>
                                            <p:cond delay="650"/>
                                          </p:stCondLst>
                                        </p:cTn>
                                        <p:tgtEl>
                                          <p:spTgt spid="8"/>
                                        </p:tgtEl>
                                      </p:cBhvr>
                                      <p:to x="100000" y="60000"/>
                                    </p:animScale>
                                    <p:animScale>
                                      <p:cBhvr>
                                        <p:cTn id="14" dur="166" decel="50000">
                                          <p:stCondLst>
                                            <p:cond delay="676"/>
                                          </p:stCondLst>
                                        </p:cTn>
                                        <p:tgtEl>
                                          <p:spTgt spid="8"/>
                                        </p:tgtEl>
                                      </p:cBhvr>
                                      <p:to x="100000" y="100000"/>
                                    </p:animScale>
                                    <p:animScale>
                                      <p:cBhvr>
                                        <p:cTn id="15" dur="26">
                                          <p:stCondLst>
                                            <p:cond delay="1312"/>
                                          </p:stCondLst>
                                        </p:cTn>
                                        <p:tgtEl>
                                          <p:spTgt spid="8"/>
                                        </p:tgtEl>
                                      </p:cBhvr>
                                      <p:to x="100000" y="80000"/>
                                    </p:animScale>
                                    <p:animScale>
                                      <p:cBhvr>
                                        <p:cTn id="16" dur="166" decel="50000">
                                          <p:stCondLst>
                                            <p:cond delay="1338"/>
                                          </p:stCondLst>
                                        </p:cTn>
                                        <p:tgtEl>
                                          <p:spTgt spid="8"/>
                                        </p:tgtEl>
                                      </p:cBhvr>
                                      <p:to x="100000" y="100000"/>
                                    </p:animScale>
                                    <p:animScale>
                                      <p:cBhvr>
                                        <p:cTn id="17" dur="26">
                                          <p:stCondLst>
                                            <p:cond delay="1642"/>
                                          </p:stCondLst>
                                        </p:cTn>
                                        <p:tgtEl>
                                          <p:spTgt spid="8"/>
                                        </p:tgtEl>
                                      </p:cBhvr>
                                      <p:to x="100000" y="90000"/>
                                    </p:animScale>
                                    <p:animScale>
                                      <p:cBhvr>
                                        <p:cTn id="18" dur="166" decel="50000">
                                          <p:stCondLst>
                                            <p:cond delay="1668"/>
                                          </p:stCondLst>
                                        </p:cTn>
                                        <p:tgtEl>
                                          <p:spTgt spid="8"/>
                                        </p:tgtEl>
                                      </p:cBhvr>
                                      <p:to x="100000" y="100000"/>
                                    </p:animScale>
                                    <p:animScale>
                                      <p:cBhvr>
                                        <p:cTn id="19" dur="26">
                                          <p:stCondLst>
                                            <p:cond delay="1808"/>
                                          </p:stCondLst>
                                        </p:cTn>
                                        <p:tgtEl>
                                          <p:spTgt spid="8"/>
                                        </p:tgtEl>
                                      </p:cBhvr>
                                      <p:to x="100000" y="95000"/>
                                    </p:animScale>
                                    <p:animScale>
                                      <p:cBhvr>
                                        <p:cTn id="20" dur="166" decel="50000">
                                          <p:stCondLst>
                                            <p:cond delay="1834"/>
                                          </p:stCondLst>
                                        </p:cTn>
                                        <p:tgtEl>
                                          <p:spTgt spid="8"/>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6" presetClass="emph" presetSubtype="0" fill="hold" grpId="0" nodeType="clickEffect">
                                  <p:stCondLst>
                                    <p:cond delay="0"/>
                                  </p:stCondLst>
                                  <p:iterate type="lt">
                                    <p:tmPct val="4000"/>
                                  </p:iterate>
                                  <p:childTnLst>
                                    <p:set>
                                      <p:cBhvr override="childStyle">
                                        <p:cTn id="24" dur="500" fill="hold"/>
                                        <p:tgtEl>
                                          <p:spTgt spid="7"/>
                                        </p:tgtEl>
                                        <p:attrNameLst>
                                          <p:attrName>style.color</p:attrName>
                                        </p:attrNameLst>
                                      </p:cBhvr>
                                      <p:to>
                                        <p:clrVal>
                                          <a:schemeClr val="accent2"/>
                                        </p:clrVal>
                                      </p:to>
                                    </p:set>
                                    <p:set>
                                      <p:cBhvr>
                                        <p:cTn id="25" dur="500" fill="hold"/>
                                        <p:tgtEl>
                                          <p:spTgt spid="7"/>
                                        </p:tgtEl>
                                        <p:attrNameLst>
                                          <p:attrName>fillcolor</p:attrName>
                                        </p:attrNameLst>
                                      </p:cBhvr>
                                      <p:to>
                                        <p:clrVal>
                                          <a:schemeClr val="accent2"/>
                                        </p:clrVal>
                                      </p:to>
                                    </p:set>
                                    <p:set>
                                      <p:cBhvr>
                                        <p:cTn id="26" dur="500" fill="hold"/>
                                        <p:tgtEl>
                                          <p:spTgt spid="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271</TotalTime>
  <Words>456</Words>
  <Application>Microsoft Office PowerPoint</Application>
  <PresentationFormat>On-screen Show (4:3)</PresentationFormat>
  <Paragraphs>25</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Austin</vt:lpstr>
      <vt:lpstr>PowerPoint Presentation</vt:lpstr>
      <vt:lpstr>Nisha is a top-notch transcriber at WSTL. This has been a particularly busy week, and today she has six tapes in various stages of conversation. Three of the clients have asked for their documentation by the following morning. One law firm has a court case approaching. The minutes of a controversial school board budget hearing are to be delivered to the local newspaper tomorrow for publication the following day and the president of a local university (one of WSTL’s largest clients) wants immediate service on the tapes of a book she is dictating, regardless of how many other clients are inconvenienced. Nisha doesn’t think she can finish all the tapes on time and goes to Thomas, her supervisor, to discuss the problem and possible solutions. She and Thomas decided to call in a freelance transcriber they have hired previously to work with legal clients. Nisha then calls the school board president and the local newspaper. She arranges to have the minutes reviewed that evening by school board staff so that she can make corrections and deliver them to the newspaper by the editor’s “drop-dead” deadline. She is able to reach the university president with whom she discusses her time constraints and negotiates a reprieve. Nisha works out a schedule whereby she will have the president’s transcript ready two days later by 4:00 p.m. After finishing her scheduled daily work, Nisha looks over the first draft of a new transcribe hired to work exclusively with a local teaching hospital to determine if his knowledge of medical terms is adequate. Otherwise, he will be sent to a specialized training course. Nisha tells Thomas that, in her opinion, they have hired the right person and no further training is needed. </vt:lpstr>
      <vt:lpstr>PowerPoint Presentation</vt:lpstr>
      <vt:lpstr>What is the PROBLEM?</vt:lpstr>
      <vt:lpstr>PowerPoint Presentation</vt:lpstr>
      <vt:lpstr>1.)  Accountability  and  Adaptability</vt:lpstr>
      <vt:lpstr>2.)  Creativity  and  Intellectual  Curiosity</vt:lpstr>
      <vt:lpstr>PowerPoint Presentation</vt:lpstr>
      <vt:lpstr>PowerPoint Presentation</vt:lpstr>
      <vt:lpstr>5.)  Social  Responsibility</vt:lpstr>
      <vt:lpstr>PowerPoint Presentation</vt:lpstr>
      <vt:lpstr>PowerPoint Presentation</vt:lpstr>
      <vt:lpstr>PowerPoint Presentation</vt:lpstr>
      <vt:lpstr>PowerPoint Presentation</vt:lpstr>
      <vt:lpstr>PowerPoint Presentation</vt:lpstr>
      <vt:lpstr>CREDITS:  http://transcriptionservicesindia.blogspot.com/2011_02_01_archive.html  http://3.bp.blogspot.com/-ezTgmHkV354/TVtLC0lqojI/AAAAAAAABqc/aCW- kfrG1wY/s400/legal-transcriptionists.jpg  http://onlinejobworkers.com/companies-hiring-home-job-medical-transcriptionists/  http://onlinejobworkers.com/quicktate/  http://4.bp.blogspot.com/_n16ZqBFWD2g/SZ96gW75x8I/AAAAAAAAAHM/K5Wa7_eUYhw/s400/40810.jpg  http://www.ehow.com/info_8701624_advantages-disadvantages-inhouse-transcription.html  http://transcription4india.in/about  http://transcriptionservicesindia.blogspot.com/  http://transcriptionservicesindia.blogspot.com/2010_04_01_archive.html  http://transcriptionservicesindia.blogspot.com/2009_05_01_archive.html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acer</dc:creator>
  <cp:lastModifiedBy>acer</cp:lastModifiedBy>
  <cp:revision>14</cp:revision>
  <dcterms:created xsi:type="dcterms:W3CDTF">2012-06-27T16:02:56Z</dcterms:created>
  <dcterms:modified xsi:type="dcterms:W3CDTF">2012-06-27T20:34:12Z</dcterms:modified>
</cp:coreProperties>
</file>